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elvetica Neue"/>
        <a:cs typeface="Helvetica Neue"/>
        <a:sym typeface="Helvetica Neue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elvetica Neue"/>
        <a:cs typeface="Helvetica Neue"/>
        <a:sym typeface="Helvetica Neue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elvetica Neue"/>
        <a:cs typeface="Helvetica Neue"/>
        <a:sym typeface="Helvetica Neue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elvetica Neue"/>
        <a:cs typeface="Helvetica Neue"/>
        <a:sym typeface="Helvetica Neue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elvetica Neue"/>
        <a:cs typeface="Helvetica Neue"/>
        <a:sym typeface="Helvetica Neue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Helvetica Neue"/>
        <a:cs typeface="Helvetica Neue"/>
        <a:sym typeface="Helvetica Neue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Helvetica Neue"/>
        <a:cs typeface="Helvetica Neue"/>
        <a:sym typeface="Helvetica Neue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Helvetica Neue"/>
        <a:cs typeface="Helvetica Neue"/>
        <a:sym typeface="Helvetica Neue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43" name="Shape 4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Helvetica Neu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1pPr>
    <a:lvl2pPr marL="742950" indent="-28575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2pPr>
    <a:lvl3pPr marL="11430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3pPr>
    <a:lvl4pPr marL="16002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4pPr>
    <a:lvl5pPr marL="20574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35099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/>
              <a:t>Titolo Testo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143000" y="3602037"/>
            <a:ext cx="6858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 lvl="0"/>
            <a:r>
              <a:rPr/>
              <a:t>Corpo livello uno</a:t>
            </a:r>
          </a:p>
          <a:p>
            <a:pPr lvl="1"/>
            <a:r>
              <a:rPr/>
              <a:t>Corpo livello due</a:t>
            </a:r>
          </a:p>
          <a:p>
            <a:pPr lvl="2"/>
            <a:r>
              <a:rPr/>
              <a:t>Corpo livello tre</a:t>
            </a:r>
          </a:p>
          <a:p>
            <a:pPr lvl="3"/>
            <a:r>
              <a:rPr/>
              <a:t>Corpo livello quattro</a:t>
            </a:r>
          </a:p>
          <a:p>
            <a:pPr lvl="4"/>
            <a:r>
              <a:rPr/>
              <a:t>Livello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5083-8B1F-40EF-AB5D-2BDB1A08641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6543675" y="0"/>
            <a:ext cx="1971675" cy="6542089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Titolo Testo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628650" y="365125"/>
            <a:ext cx="5800725" cy="6492875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Corpo livello uno</a:t>
            </a:r>
          </a:p>
          <a:p>
            <a:pPr lvl="1"/>
            <a:r>
              <a:rPr/>
              <a:t>Corpo livello due</a:t>
            </a:r>
          </a:p>
          <a:p>
            <a:pPr lvl="2"/>
            <a:r>
              <a:rPr/>
              <a:t>Corpo livello tre</a:t>
            </a:r>
          </a:p>
          <a:p>
            <a:pPr lvl="3"/>
            <a:r>
              <a:rPr/>
              <a:t>Corpo livello quattro</a:t>
            </a:r>
          </a:p>
          <a:p>
            <a:pPr lvl="4"/>
            <a:r>
              <a:rPr/>
              <a:t>Livello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94A21-99CB-4D9F-A567-F6FCE00CAB8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623887" y="0"/>
            <a:ext cx="7886701" cy="456247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/>
              <a:t>Titolo Testo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1" cy="226853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pPr lvl="0"/>
            <a:r>
              <a:rPr/>
              <a:t>Corpo livello uno</a:t>
            </a:r>
          </a:p>
          <a:p>
            <a:pPr lvl="1"/>
            <a:r>
              <a:rPr/>
              <a:t>Corpo livello due</a:t>
            </a:r>
          </a:p>
          <a:p>
            <a:pPr lvl="2"/>
            <a:r>
              <a:rPr/>
              <a:t>Corpo livello tre</a:t>
            </a:r>
          </a:p>
          <a:p>
            <a:pPr lvl="3"/>
            <a:r>
              <a:rPr/>
              <a:t>Corpo livello quattro</a:t>
            </a:r>
          </a:p>
          <a:p>
            <a:pPr lvl="4"/>
            <a:r>
              <a:rPr/>
              <a:t>Livello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03AFE-A9AD-4494-9D93-083AAB1831E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Titolo Testo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3886200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Corpo livello uno</a:t>
            </a:r>
          </a:p>
          <a:p>
            <a:pPr lvl="1"/>
            <a:r>
              <a:rPr/>
              <a:t>Corpo livello due</a:t>
            </a:r>
          </a:p>
          <a:p>
            <a:pPr lvl="2"/>
            <a:r>
              <a:rPr/>
              <a:t>Corpo livello tre</a:t>
            </a:r>
          </a:p>
          <a:p>
            <a:pPr lvl="3"/>
            <a:r>
              <a:rPr/>
              <a:t>Corpo livello quattro</a:t>
            </a:r>
          </a:p>
          <a:p>
            <a:pPr lvl="4"/>
            <a:r>
              <a:rPr/>
              <a:t>Livello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B3284-42C0-4BB4-A60B-8B5DE8797A9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Titolo Testo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2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pPr lvl="0"/>
            <a:r>
              <a:rPr/>
              <a:t>Corpo livello uno</a:t>
            </a:r>
          </a:p>
          <a:p>
            <a:pPr lvl="1"/>
            <a:r>
              <a:rPr/>
              <a:t>Corpo livello due</a:t>
            </a:r>
          </a:p>
          <a:p>
            <a:pPr lvl="2"/>
            <a:r>
              <a:rPr/>
              <a:t>Corpo livello tre</a:t>
            </a:r>
          </a:p>
          <a:p>
            <a:pPr lvl="3"/>
            <a:r>
              <a:rPr/>
              <a:t>Corpo livello quattro</a:t>
            </a:r>
          </a:p>
          <a:p>
            <a:pPr lvl="4"/>
            <a:r>
              <a:rPr/>
              <a:t>Livello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2742B-D714-4243-8D8C-3961FA3C15B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2055814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Titolo Testo</a:t>
            </a:r>
          </a:p>
        </p:txBody>
      </p:sp>
      <p:sp>
        <p:nvSpPr>
          <p:cNvPr id="3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BCD51-2E39-4FF8-B299-AA6A78EF151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30233-0B04-4C51-9A65-689E39AC775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629841" y="0"/>
            <a:ext cx="2949178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/>
              <a:t>Titolo Testo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3887391" y="987425"/>
            <a:ext cx="4629152" cy="587057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/>
            <a:r>
              <a:rPr/>
              <a:t>Corpo livello uno</a:t>
            </a:r>
          </a:p>
          <a:p>
            <a:pPr lvl="1"/>
            <a:r>
              <a:rPr/>
              <a:t>Corpo livello due</a:t>
            </a:r>
          </a:p>
          <a:p>
            <a:pPr lvl="2"/>
            <a:r>
              <a:rPr/>
              <a:t>Corpo livello tre</a:t>
            </a:r>
          </a:p>
          <a:p>
            <a:pPr lvl="3"/>
            <a:r>
              <a:rPr/>
              <a:t>Corpo livello quattro</a:t>
            </a:r>
          </a:p>
          <a:p>
            <a:pPr lvl="4"/>
            <a:r>
              <a:rPr/>
              <a:t>Livello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11BC4-753D-4F43-9E93-C5DE5959787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629841" y="0"/>
            <a:ext cx="2949178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/>
              <a:t>Titolo Testo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629841" y="2057400"/>
            <a:ext cx="2949178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 lvl="0"/>
            <a:r>
              <a:rPr/>
              <a:t>Corpo livello uno</a:t>
            </a:r>
          </a:p>
          <a:p>
            <a:pPr lvl="1"/>
            <a:r>
              <a:rPr/>
              <a:t>Corpo livello due</a:t>
            </a:r>
          </a:p>
          <a:p>
            <a:pPr lvl="2"/>
            <a:r>
              <a:rPr/>
              <a:t>Corpo livello tre</a:t>
            </a:r>
          </a:p>
          <a:p>
            <a:pPr lvl="3"/>
            <a:r>
              <a:rPr/>
              <a:t>Corpo livello quattro</a:t>
            </a:r>
          </a:p>
          <a:p>
            <a:pPr lvl="4"/>
            <a:r>
              <a:rPr/>
              <a:t>Livello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6A333-4A17-4ACF-9157-B96E078BBC1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Titolo Testo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Corpo livello uno</a:t>
            </a:r>
          </a:p>
          <a:p>
            <a:pPr lvl="1"/>
            <a:r>
              <a:rPr/>
              <a:t>Corpo livello due</a:t>
            </a:r>
          </a:p>
          <a:p>
            <a:pPr lvl="2"/>
            <a:r>
              <a:rPr/>
              <a:t>Corpo livello tre</a:t>
            </a:r>
          </a:p>
          <a:p>
            <a:pPr lvl="3"/>
            <a:r>
              <a:rPr/>
              <a:t>Corpo livello quattro</a:t>
            </a:r>
          </a:p>
          <a:p>
            <a:pPr lvl="4"/>
            <a:r>
              <a:rPr/>
              <a:t>Livello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47376-6E9A-4C8C-803D-F941BAE344C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/>
          <p:cNvSpPr>
            <a:spLocks noGrp="1"/>
          </p:cNvSpPr>
          <p:nvPr>
            <p:ph type="title"/>
          </p:nvPr>
        </p:nvSpPr>
        <p:spPr bwMode="auto">
          <a:xfrm>
            <a:off x="628650" y="230188"/>
            <a:ext cx="7886700" cy="15954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8" tIns="45718" rIns="45718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>
                <a:sym typeface="Calibri Light"/>
              </a:rPr>
              <a:t>Titolo Testo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5032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>
                <a:sym typeface="Calibri" pitchFamily="34" charset="0"/>
              </a:rPr>
              <a:t>Corpo livello uno</a:t>
            </a:r>
          </a:p>
          <a:p>
            <a:pPr lvl="1"/>
            <a:r>
              <a:rPr lang="it-IT" smtClean="0">
                <a:sym typeface="Calibri" pitchFamily="34" charset="0"/>
              </a:rPr>
              <a:t>Corpo livello due</a:t>
            </a:r>
          </a:p>
          <a:p>
            <a:pPr lvl="2"/>
            <a:r>
              <a:rPr lang="it-IT" smtClean="0">
                <a:sym typeface="Calibri" pitchFamily="34" charset="0"/>
              </a:rPr>
              <a:t>Corpo livello tre</a:t>
            </a:r>
          </a:p>
          <a:p>
            <a:pPr lvl="3"/>
            <a:r>
              <a:rPr lang="it-IT" smtClean="0">
                <a:sym typeface="Calibri" pitchFamily="34" charset="0"/>
              </a:rPr>
              <a:t>Corpo livello quattro</a:t>
            </a:r>
          </a:p>
          <a:p>
            <a:pPr lvl="4"/>
            <a:r>
              <a:rPr lang="it-IT" smtClean="0">
                <a:sym typeface="Calibri" pitchFamily="34" charset="0"/>
              </a:rPr>
              <a:t>Livello 5</a:t>
            </a:r>
          </a:p>
        </p:txBody>
      </p:sp>
      <p:sp>
        <p:nvSpPr>
          <p:cNvPr id="1028" name="Shape 4"/>
          <p:cNvSpPr>
            <a:spLocks noGrp="1"/>
          </p:cNvSpPr>
          <p:nvPr>
            <p:ph type="sldNum" sz="quarter" idx="2"/>
          </p:nvPr>
        </p:nvSpPr>
        <p:spPr bwMode="auto">
          <a:xfrm>
            <a:off x="6457950" y="6403975"/>
            <a:ext cx="2057400" cy="2698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8" tIns="45718" rIns="45718" bIns="45718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fld id="{943F4816-8303-4DAA-844B-DCA2D2E741D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A7A7A7"/>
          </a:solidFill>
          <a:latin typeface="Calibri Light"/>
          <a:ea typeface="Calibri Light"/>
          <a:cs typeface="Calibri Light"/>
          <a:sym typeface="Calibri Light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A7A7A7"/>
          </a:solidFill>
          <a:latin typeface="Calibri Light"/>
          <a:ea typeface="Calibri Light"/>
          <a:cs typeface="Calibri Light"/>
          <a:sym typeface="Calibri Light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A7A7A7"/>
          </a:solidFill>
          <a:latin typeface="Calibri Light"/>
          <a:ea typeface="Calibri Light"/>
          <a:cs typeface="Calibri Light"/>
          <a:sym typeface="Calibri Light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A7A7A7"/>
          </a:solidFill>
          <a:latin typeface="Calibri Light"/>
          <a:ea typeface="Calibri Light"/>
          <a:cs typeface="Calibri Light"/>
          <a:sym typeface="Calibri Light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A7A7A7"/>
          </a:solidFill>
          <a:latin typeface="Calibri Light"/>
          <a:ea typeface="Calibri Light"/>
          <a:cs typeface="Calibri Light"/>
          <a:sym typeface="Calibri Light"/>
        </a:defRPr>
      </a:lvl5pPr>
      <a:lvl6pPr algn="ctr">
        <a:lnSpc>
          <a:spcPct val="90000"/>
        </a:lnSpc>
        <a:defRPr sz="4400">
          <a:solidFill>
            <a:srgbClr val="A7A7A7"/>
          </a:solidFill>
          <a:latin typeface="Calibri Light"/>
          <a:ea typeface="Calibri Light"/>
          <a:cs typeface="Calibri Light"/>
          <a:sym typeface="Calibri Light"/>
        </a:defRPr>
      </a:lvl6pPr>
      <a:lvl7pPr algn="ctr">
        <a:lnSpc>
          <a:spcPct val="90000"/>
        </a:lnSpc>
        <a:defRPr sz="4400">
          <a:solidFill>
            <a:srgbClr val="A7A7A7"/>
          </a:solidFill>
          <a:latin typeface="Calibri Light"/>
          <a:ea typeface="Calibri Light"/>
          <a:cs typeface="Calibri Light"/>
          <a:sym typeface="Calibri Light"/>
        </a:defRPr>
      </a:lvl7pPr>
      <a:lvl8pPr algn="ctr">
        <a:lnSpc>
          <a:spcPct val="90000"/>
        </a:lnSpc>
        <a:defRPr sz="4400">
          <a:solidFill>
            <a:srgbClr val="A7A7A7"/>
          </a:solidFill>
          <a:latin typeface="Calibri Light"/>
          <a:ea typeface="Calibri Light"/>
          <a:cs typeface="Calibri Light"/>
          <a:sym typeface="Calibri Light"/>
        </a:defRPr>
      </a:lvl8pPr>
      <a:lvl9pPr algn="ctr">
        <a:lnSpc>
          <a:spcPct val="90000"/>
        </a:lnSpc>
        <a:defRPr sz="4400">
          <a:solidFill>
            <a:srgbClr val="A7A7A7"/>
          </a:solidFill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chemeClr val="tx1"/>
          </a:solidFill>
          <a:latin typeface="Calibri"/>
          <a:ea typeface="Calibri"/>
          <a:cs typeface="Calibri"/>
          <a:sym typeface="Calibri" pitchFamily="34" charset="0"/>
        </a:defRPr>
      </a:lvl1pPr>
      <a:lvl2pPr marL="723900" indent="-2667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chemeClr val="tx1"/>
          </a:solidFill>
          <a:latin typeface="Calibri"/>
          <a:ea typeface="Calibri"/>
          <a:cs typeface="Calibri"/>
          <a:sym typeface="Calibri" pitchFamily="34" charset="0"/>
        </a:defRPr>
      </a:lvl2pPr>
      <a:lvl3pPr marL="1231900" indent="-3175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chemeClr val="tx1"/>
          </a:solidFill>
          <a:latin typeface="Calibri"/>
          <a:ea typeface="Calibri"/>
          <a:cs typeface="Calibri"/>
          <a:sym typeface="Calibri" pitchFamily="34" charset="0"/>
        </a:defRPr>
      </a:lvl3pPr>
      <a:lvl4pPr marL="17272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chemeClr val="tx1"/>
          </a:solidFill>
          <a:latin typeface="Calibri"/>
          <a:ea typeface="Calibri"/>
          <a:cs typeface="Calibri"/>
          <a:sym typeface="Calibri" pitchFamily="34" charset="0"/>
        </a:defRPr>
      </a:lvl4pPr>
      <a:lvl5pPr marL="21844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chemeClr val="tx1"/>
          </a:solidFill>
          <a:latin typeface="Calibri"/>
          <a:ea typeface="Calibri"/>
          <a:cs typeface="Calibri"/>
          <a:sym typeface="Calibri" pitchFamily="34" charset="0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45"/>
          <p:cNvSpPr>
            <a:spLocks noChangeArrowheads="1"/>
          </p:cNvSpPr>
          <p:nvPr/>
        </p:nvSpPr>
        <p:spPr bwMode="auto">
          <a:xfrm>
            <a:off x="468313" y="2876550"/>
            <a:ext cx="8062912" cy="609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pPr algn="ctr"/>
            <a:r>
              <a:rPr lang="it-IT" sz="3600" b="1">
                <a:solidFill>
                  <a:srgbClr val="000000"/>
                </a:solidFill>
                <a:cs typeface="Arial" charset="0"/>
                <a:sym typeface="Arial" charset="0"/>
              </a:rPr>
              <a:t>GIOCHI DI MEMORIA E ATTENZIONE</a:t>
            </a:r>
          </a:p>
        </p:txBody>
      </p:sp>
      <p:sp>
        <p:nvSpPr>
          <p:cNvPr id="13314" name="Shape 46"/>
          <p:cNvSpPr>
            <a:spLocks noChangeArrowheads="1"/>
          </p:cNvSpPr>
          <p:nvPr/>
        </p:nvSpPr>
        <p:spPr bwMode="auto">
          <a:xfrm>
            <a:off x="0" y="573088"/>
            <a:ext cx="9144000" cy="18065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it-IT" sz="3100" b="1">
                <a:solidFill>
                  <a:srgbClr val="00ACFF"/>
                </a:solidFill>
                <a:cs typeface="Arial" charset="0"/>
                <a:sym typeface="Arial" charset="0"/>
              </a:rPr>
              <a:t>OLIMPIADI ITALIANE </a:t>
            </a:r>
          </a:p>
          <a:p>
            <a:pPr algn="ctr"/>
            <a:r>
              <a:rPr lang="it-IT" sz="3100" b="1">
                <a:solidFill>
                  <a:srgbClr val="00ACFF"/>
                </a:solidFill>
                <a:cs typeface="Arial" charset="0"/>
                <a:sym typeface="Arial" charset="0"/>
              </a:rPr>
              <a:t>DELLE NEUROSCIENZE 2018</a:t>
            </a:r>
          </a:p>
          <a:p>
            <a:pPr algn="ctr"/>
            <a:endParaRPr lang="it-IT" sz="2800" b="1">
              <a:solidFill>
                <a:srgbClr val="00ACFF"/>
              </a:solidFill>
              <a:cs typeface="Arial" charset="0"/>
              <a:sym typeface="Arial" charset="0"/>
            </a:endParaRPr>
          </a:p>
          <a:p>
            <a:pPr algn="ctr"/>
            <a:r>
              <a:rPr lang="it-IT" sz="2800" b="1">
                <a:solidFill>
                  <a:srgbClr val="70AD47"/>
                </a:solidFill>
                <a:cs typeface="Arial" charset="0"/>
                <a:sym typeface="Arial" charset="0"/>
              </a:rPr>
              <a:t>III PROVA GARE REGIONALI - A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78"/>
          <p:cNvSpPr>
            <a:spLocks noChangeArrowheads="1"/>
          </p:cNvSpPr>
          <p:nvPr/>
        </p:nvSpPr>
        <p:spPr bwMode="auto">
          <a:xfrm>
            <a:off x="8026400" y="407988"/>
            <a:ext cx="914400" cy="358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r>
              <a:rPr lang="it-IT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15 sec</a:t>
            </a:r>
          </a:p>
        </p:txBody>
      </p:sp>
      <p:sp>
        <p:nvSpPr>
          <p:cNvPr id="22530" name="Shape 79"/>
          <p:cNvSpPr>
            <a:spLocks noChangeArrowheads="1"/>
          </p:cNvSpPr>
          <p:nvPr/>
        </p:nvSpPr>
        <p:spPr bwMode="auto">
          <a:xfrm>
            <a:off x="211138" y="5621338"/>
            <a:ext cx="9015412" cy="4365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2400">
                <a:solidFill>
                  <a:srgbClr val="000000"/>
                </a:solidFill>
                <a:cs typeface="Arial" charset="0"/>
                <a:sym typeface="Arial" charset="0"/>
              </a:rPr>
              <a:t>Guarda attentamente questo grafico</a:t>
            </a:r>
          </a:p>
        </p:txBody>
      </p:sp>
      <p:sp>
        <p:nvSpPr>
          <p:cNvPr id="22531" name="Shape 80"/>
          <p:cNvSpPr>
            <a:spLocks noChangeArrowheads="1"/>
          </p:cNvSpPr>
          <p:nvPr/>
        </p:nvSpPr>
        <p:spPr bwMode="auto">
          <a:xfrm>
            <a:off x="2390775" y="4821238"/>
            <a:ext cx="5035550" cy="36671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just"/>
            <a:r>
              <a:rPr lang="it-IT" sz="1000">
                <a:solidFill>
                  <a:srgbClr val="000000"/>
                </a:solidFill>
                <a:cs typeface="Arial" charset="0"/>
                <a:sym typeface="Arial" charset="0"/>
              </a:rPr>
              <a:t>Andamento temporale dell’accrescimento, nella vita post-natale, di alcuni distretti corporei. </a:t>
            </a:r>
            <a:r>
              <a:rPr lang="it-IT" sz="1000" i="1">
                <a:solidFill>
                  <a:srgbClr val="000000"/>
                </a:solidFill>
                <a:cs typeface="Arial" charset="0"/>
                <a:sym typeface="Arial" charset="0"/>
              </a:rPr>
              <a:t>Modificata da Current Pediatric Diagnosis &amp; Treatment, 1984</a:t>
            </a:r>
          </a:p>
        </p:txBody>
      </p:sp>
      <p:sp>
        <p:nvSpPr>
          <p:cNvPr id="22532" name="Shape 81"/>
          <p:cNvSpPr>
            <a:spLocks/>
          </p:cNvSpPr>
          <p:nvPr/>
        </p:nvSpPr>
        <p:spPr bwMode="auto">
          <a:xfrm>
            <a:off x="2820988" y="677863"/>
            <a:ext cx="4067175" cy="3359150"/>
          </a:xfrm>
          <a:custGeom>
            <a:avLst/>
            <a:gdLst>
              <a:gd name="T0" fmla="*/ 382914691 w 21600"/>
              <a:gd name="T1" fmla="*/ 261451178 h 21576"/>
              <a:gd name="T2" fmla="*/ 382914691 w 21600"/>
              <a:gd name="T3" fmla="*/ 261451178 h 21576"/>
              <a:gd name="T4" fmla="*/ 382914691 w 21600"/>
              <a:gd name="T5" fmla="*/ 261451178 h 21576"/>
              <a:gd name="T6" fmla="*/ 382914691 w 21600"/>
              <a:gd name="T7" fmla="*/ 261451178 h 21576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576"/>
              <a:gd name="T14" fmla="*/ 21600 w 21600"/>
              <a:gd name="T15" fmla="*/ 21576 h 21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576" extrusionOk="0">
                <a:moveTo>
                  <a:pt x="21600" y="10378"/>
                </a:moveTo>
                <a:cubicBezTo>
                  <a:pt x="21354" y="10343"/>
                  <a:pt x="21124" y="10259"/>
                  <a:pt x="20894" y="10212"/>
                </a:cubicBezTo>
                <a:cubicBezTo>
                  <a:pt x="20648" y="10069"/>
                  <a:pt x="20449" y="9879"/>
                  <a:pt x="20203" y="9725"/>
                </a:cubicBezTo>
                <a:cubicBezTo>
                  <a:pt x="20034" y="9618"/>
                  <a:pt x="19804" y="9559"/>
                  <a:pt x="19650" y="9440"/>
                </a:cubicBezTo>
                <a:cubicBezTo>
                  <a:pt x="19374" y="9226"/>
                  <a:pt x="19313" y="8977"/>
                  <a:pt x="18975" y="8811"/>
                </a:cubicBezTo>
                <a:cubicBezTo>
                  <a:pt x="18929" y="8680"/>
                  <a:pt x="18729" y="8502"/>
                  <a:pt x="18606" y="8407"/>
                </a:cubicBezTo>
                <a:cubicBezTo>
                  <a:pt x="18560" y="8276"/>
                  <a:pt x="18391" y="8098"/>
                  <a:pt x="18284" y="7980"/>
                </a:cubicBezTo>
                <a:cubicBezTo>
                  <a:pt x="18238" y="7920"/>
                  <a:pt x="18130" y="7813"/>
                  <a:pt x="18130" y="7813"/>
                </a:cubicBezTo>
                <a:cubicBezTo>
                  <a:pt x="18100" y="7718"/>
                  <a:pt x="18054" y="7635"/>
                  <a:pt x="17992" y="7552"/>
                </a:cubicBezTo>
                <a:cubicBezTo>
                  <a:pt x="17946" y="7493"/>
                  <a:pt x="17839" y="7386"/>
                  <a:pt x="17839" y="7386"/>
                </a:cubicBezTo>
                <a:cubicBezTo>
                  <a:pt x="17793" y="7267"/>
                  <a:pt x="17747" y="7148"/>
                  <a:pt x="17655" y="7041"/>
                </a:cubicBezTo>
                <a:cubicBezTo>
                  <a:pt x="17501" y="6626"/>
                  <a:pt x="17317" y="6210"/>
                  <a:pt x="17025" y="5842"/>
                </a:cubicBezTo>
                <a:cubicBezTo>
                  <a:pt x="16948" y="5628"/>
                  <a:pt x="16856" y="5426"/>
                  <a:pt x="16764" y="5225"/>
                </a:cubicBezTo>
                <a:cubicBezTo>
                  <a:pt x="16626" y="4916"/>
                  <a:pt x="16595" y="4548"/>
                  <a:pt x="16365" y="4275"/>
                </a:cubicBezTo>
                <a:cubicBezTo>
                  <a:pt x="16334" y="4180"/>
                  <a:pt x="16258" y="4120"/>
                  <a:pt x="16212" y="4025"/>
                </a:cubicBezTo>
                <a:cubicBezTo>
                  <a:pt x="16119" y="3823"/>
                  <a:pt x="16073" y="3610"/>
                  <a:pt x="15920" y="3420"/>
                </a:cubicBezTo>
                <a:cubicBezTo>
                  <a:pt x="15766" y="3004"/>
                  <a:pt x="15567" y="2588"/>
                  <a:pt x="15413" y="2173"/>
                </a:cubicBezTo>
                <a:cubicBezTo>
                  <a:pt x="15383" y="2113"/>
                  <a:pt x="15321" y="2054"/>
                  <a:pt x="15290" y="1995"/>
                </a:cubicBezTo>
                <a:cubicBezTo>
                  <a:pt x="15214" y="1817"/>
                  <a:pt x="15198" y="1591"/>
                  <a:pt x="15075" y="1425"/>
                </a:cubicBezTo>
                <a:cubicBezTo>
                  <a:pt x="14768" y="997"/>
                  <a:pt x="15029" y="1425"/>
                  <a:pt x="14861" y="1175"/>
                </a:cubicBezTo>
                <a:cubicBezTo>
                  <a:pt x="14722" y="962"/>
                  <a:pt x="14615" y="475"/>
                  <a:pt x="14415" y="320"/>
                </a:cubicBezTo>
                <a:cubicBezTo>
                  <a:pt x="14170" y="130"/>
                  <a:pt x="13863" y="95"/>
                  <a:pt x="13571" y="0"/>
                </a:cubicBezTo>
                <a:cubicBezTo>
                  <a:pt x="13371" y="12"/>
                  <a:pt x="13141" y="-24"/>
                  <a:pt x="12972" y="59"/>
                </a:cubicBezTo>
                <a:cubicBezTo>
                  <a:pt x="12681" y="190"/>
                  <a:pt x="12573" y="451"/>
                  <a:pt x="12312" y="570"/>
                </a:cubicBezTo>
                <a:cubicBezTo>
                  <a:pt x="12235" y="677"/>
                  <a:pt x="12128" y="700"/>
                  <a:pt x="12051" y="807"/>
                </a:cubicBezTo>
                <a:cubicBezTo>
                  <a:pt x="12005" y="1057"/>
                  <a:pt x="11913" y="1306"/>
                  <a:pt x="11790" y="1543"/>
                </a:cubicBezTo>
                <a:cubicBezTo>
                  <a:pt x="11759" y="1733"/>
                  <a:pt x="11744" y="1876"/>
                  <a:pt x="11606" y="2030"/>
                </a:cubicBezTo>
                <a:cubicBezTo>
                  <a:pt x="11529" y="2232"/>
                  <a:pt x="11422" y="2434"/>
                  <a:pt x="11314" y="2624"/>
                </a:cubicBezTo>
                <a:cubicBezTo>
                  <a:pt x="11222" y="2980"/>
                  <a:pt x="11130" y="3289"/>
                  <a:pt x="10946" y="3622"/>
                </a:cubicBezTo>
                <a:cubicBezTo>
                  <a:pt x="10915" y="3728"/>
                  <a:pt x="10762" y="3907"/>
                  <a:pt x="10762" y="3907"/>
                </a:cubicBezTo>
                <a:cubicBezTo>
                  <a:pt x="10716" y="4025"/>
                  <a:pt x="10670" y="4132"/>
                  <a:pt x="10623" y="4251"/>
                </a:cubicBezTo>
                <a:cubicBezTo>
                  <a:pt x="10608" y="4287"/>
                  <a:pt x="10577" y="4370"/>
                  <a:pt x="10577" y="4370"/>
                </a:cubicBezTo>
                <a:cubicBezTo>
                  <a:pt x="10516" y="4785"/>
                  <a:pt x="10301" y="5201"/>
                  <a:pt x="10132" y="5593"/>
                </a:cubicBezTo>
                <a:cubicBezTo>
                  <a:pt x="10025" y="5854"/>
                  <a:pt x="9963" y="6163"/>
                  <a:pt x="9764" y="6388"/>
                </a:cubicBezTo>
                <a:cubicBezTo>
                  <a:pt x="9626" y="6780"/>
                  <a:pt x="9487" y="7279"/>
                  <a:pt x="9180" y="7611"/>
                </a:cubicBezTo>
                <a:cubicBezTo>
                  <a:pt x="9088" y="7861"/>
                  <a:pt x="8858" y="8336"/>
                  <a:pt x="8658" y="8550"/>
                </a:cubicBezTo>
                <a:cubicBezTo>
                  <a:pt x="8566" y="8823"/>
                  <a:pt x="8397" y="9179"/>
                  <a:pt x="8183" y="9404"/>
                </a:cubicBezTo>
                <a:cubicBezTo>
                  <a:pt x="8106" y="9630"/>
                  <a:pt x="7998" y="9903"/>
                  <a:pt x="7814" y="10093"/>
                </a:cubicBezTo>
                <a:cubicBezTo>
                  <a:pt x="7768" y="10212"/>
                  <a:pt x="7722" y="10331"/>
                  <a:pt x="7630" y="10438"/>
                </a:cubicBezTo>
                <a:cubicBezTo>
                  <a:pt x="7568" y="10616"/>
                  <a:pt x="7507" y="10806"/>
                  <a:pt x="7369" y="10948"/>
                </a:cubicBezTo>
                <a:cubicBezTo>
                  <a:pt x="7323" y="11067"/>
                  <a:pt x="7246" y="11198"/>
                  <a:pt x="7154" y="11293"/>
                </a:cubicBezTo>
                <a:cubicBezTo>
                  <a:pt x="7123" y="11388"/>
                  <a:pt x="7077" y="11459"/>
                  <a:pt x="7000" y="11542"/>
                </a:cubicBezTo>
                <a:cubicBezTo>
                  <a:pt x="6954" y="11673"/>
                  <a:pt x="6924" y="11779"/>
                  <a:pt x="6816" y="11886"/>
                </a:cubicBezTo>
                <a:cubicBezTo>
                  <a:pt x="6739" y="12088"/>
                  <a:pt x="6586" y="12243"/>
                  <a:pt x="6386" y="12397"/>
                </a:cubicBezTo>
                <a:cubicBezTo>
                  <a:pt x="6171" y="12848"/>
                  <a:pt x="5696" y="13181"/>
                  <a:pt x="5388" y="13596"/>
                </a:cubicBezTo>
                <a:cubicBezTo>
                  <a:pt x="5204" y="13846"/>
                  <a:pt x="4989" y="14178"/>
                  <a:pt x="4682" y="14344"/>
                </a:cubicBezTo>
                <a:cubicBezTo>
                  <a:pt x="4636" y="14475"/>
                  <a:pt x="4483" y="14582"/>
                  <a:pt x="4360" y="14677"/>
                </a:cubicBezTo>
                <a:cubicBezTo>
                  <a:pt x="4283" y="14831"/>
                  <a:pt x="4176" y="14902"/>
                  <a:pt x="4053" y="15021"/>
                </a:cubicBezTo>
                <a:cubicBezTo>
                  <a:pt x="3761" y="15306"/>
                  <a:pt x="3485" y="15603"/>
                  <a:pt x="3178" y="15876"/>
                </a:cubicBezTo>
                <a:cubicBezTo>
                  <a:pt x="3055" y="15983"/>
                  <a:pt x="2932" y="16090"/>
                  <a:pt x="2809" y="16197"/>
                </a:cubicBezTo>
                <a:cubicBezTo>
                  <a:pt x="2717" y="16268"/>
                  <a:pt x="2579" y="16446"/>
                  <a:pt x="2579" y="16446"/>
                </a:cubicBezTo>
                <a:cubicBezTo>
                  <a:pt x="2502" y="16672"/>
                  <a:pt x="2257" y="16850"/>
                  <a:pt x="2103" y="17052"/>
                </a:cubicBezTo>
                <a:cubicBezTo>
                  <a:pt x="2072" y="17087"/>
                  <a:pt x="2057" y="17123"/>
                  <a:pt x="2026" y="17159"/>
                </a:cubicBezTo>
                <a:cubicBezTo>
                  <a:pt x="1996" y="17194"/>
                  <a:pt x="1950" y="17206"/>
                  <a:pt x="1919" y="17242"/>
                </a:cubicBezTo>
                <a:cubicBezTo>
                  <a:pt x="1873" y="17301"/>
                  <a:pt x="1781" y="17420"/>
                  <a:pt x="1781" y="17420"/>
                </a:cubicBezTo>
                <a:cubicBezTo>
                  <a:pt x="1735" y="17610"/>
                  <a:pt x="1735" y="17729"/>
                  <a:pt x="1551" y="17871"/>
                </a:cubicBezTo>
                <a:cubicBezTo>
                  <a:pt x="1474" y="18073"/>
                  <a:pt x="1243" y="18204"/>
                  <a:pt x="1105" y="18382"/>
                </a:cubicBezTo>
                <a:cubicBezTo>
                  <a:pt x="1044" y="18465"/>
                  <a:pt x="890" y="18643"/>
                  <a:pt x="890" y="18643"/>
                </a:cubicBezTo>
                <a:cubicBezTo>
                  <a:pt x="798" y="18904"/>
                  <a:pt x="614" y="19154"/>
                  <a:pt x="522" y="19415"/>
                </a:cubicBezTo>
                <a:cubicBezTo>
                  <a:pt x="476" y="19914"/>
                  <a:pt x="445" y="20460"/>
                  <a:pt x="184" y="20923"/>
                </a:cubicBezTo>
                <a:cubicBezTo>
                  <a:pt x="138" y="21149"/>
                  <a:pt x="0" y="21350"/>
                  <a:pt x="0" y="21576"/>
                </a:cubicBezTo>
              </a:path>
            </a:pathLst>
          </a:custGeom>
          <a:noFill/>
          <a:ln w="28575">
            <a:solidFill>
              <a:srgbClr val="ED7D31"/>
            </a:solidFill>
            <a:prstDash val="lgDash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2533" name="Shape 82"/>
          <p:cNvSpPr>
            <a:spLocks/>
          </p:cNvSpPr>
          <p:nvPr/>
        </p:nvSpPr>
        <p:spPr bwMode="auto">
          <a:xfrm>
            <a:off x="2820988" y="2303463"/>
            <a:ext cx="4102100" cy="1724025"/>
          </a:xfrm>
          <a:custGeom>
            <a:avLst/>
            <a:gdLst>
              <a:gd name="T0" fmla="*/ 389519228 w 21600"/>
              <a:gd name="T1" fmla="*/ 68802401 h 21600"/>
              <a:gd name="T2" fmla="*/ 389519228 w 21600"/>
              <a:gd name="T3" fmla="*/ 68802401 h 21600"/>
              <a:gd name="T4" fmla="*/ 389519228 w 21600"/>
              <a:gd name="T5" fmla="*/ 68802401 h 21600"/>
              <a:gd name="T6" fmla="*/ 389519228 w 21600"/>
              <a:gd name="T7" fmla="*/ 6880240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600" y="0"/>
                </a:moveTo>
                <a:cubicBezTo>
                  <a:pt x="21052" y="46"/>
                  <a:pt x="20763" y="139"/>
                  <a:pt x="20276" y="324"/>
                </a:cubicBezTo>
                <a:cubicBezTo>
                  <a:pt x="20108" y="509"/>
                  <a:pt x="19926" y="695"/>
                  <a:pt x="19728" y="764"/>
                </a:cubicBezTo>
                <a:cubicBezTo>
                  <a:pt x="19636" y="880"/>
                  <a:pt x="19621" y="903"/>
                  <a:pt x="19515" y="949"/>
                </a:cubicBezTo>
                <a:cubicBezTo>
                  <a:pt x="19438" y="995"/>
                  <a:pt x="19301" y="1042"/>
                  <a:pt x="19301" y="1042"/>
                </a:cubicBezTo>
                <a:cubicBezTo>
                  <a:pt x="19119" y="1227"/>
                  <a:pt x="18951" y="1459"/>
                  <a:pt x="18753" y="1597"/>
                </a:cubicBezTo>
                <a:cubicBezTo>
                  <a:pt x="18601" y="1713"/>
                  <a:pt x="18449" y="1736"/>
                  <a:pt x="18312" y="1875"/>
                </a:cubicBezTo>
                <a:cubicBezTo>
                  <a:pt x="18038" y="2130"/>
                  <a:pt x="17825" y="2500"/>
                  <a:pt x="17536" y="2709"/>
                </a:cubicBezTo>
                <a:cubicBezTo>
                  <a:pt x="17323" y="3079"/>
                  <a:pt x="17079" y="3519"/>
                  <a:pt x="16805" y="3774"/>
                </a:cubicBezTo>
                <a:cubicBezTo>
                  <a:pt x="16607" y="4283"/>
                  <a:pt x="16257" y="5001"/>
                  <a:pt x="15968" y="5441"/>
                </a:cubicBezTo>
                <a:cubicBezTo>
                  <a:pt x="15922" y="5695"/>
                  <a:pt x="15800" y="5927"/>
                  <a:pt x="15679" y="6112"/>
                </a:cubicBezTo>
                <a:cubicBezTo>
                  <a:pt x="15633" y="6367"/>
                  <a:pt x="15526" y="6390"/>
                  <a:pt x="15420" y="6552"/>
                </a:cubicBezTo>
                <a:cubicBezTo>
                  <a:pt x="15192" y="6899"/>
                  <a:pt x="15070" y="7362"/>
                  <a:pt x="14841" y="7709"/>
                </a:cubicBezTo>
                <a:cubicBezTo>
                  <a:pt x="14750" y="8057"/>
                  <a:pt x="14552" y="8265"/>
                  <a:pt x="14370" y="8496"/>
                </a:cubicBezTo>
                <a:cubicBezTo>
                  <a:pt x="14035" y="8913"/>
                  <a:pt x="13730" y="9423"/>
                  <a:pt x="13304" y="9608"/>
                </a:cubicBezTo>
                <a:cubicBezTo>
                  <a:pt x="13121" y="9816"/>
                  <a:pt x="12863" y="10071"/>
                  <a:pt x="12649" y="10163"/>
                </a:cubicBezTo>
                <a:cubicBezTo>
                  <a:pt x="12467" y="10372"/>
                  <a:pt x="12223" y="10511"/>
                  <a:pt x="11995" y="10603"/>
                </a:cubicBezTo>
                <a:cubicBezTo>
                  <a:pt x="11812" y="10765"/>
                  <a:pt x="11614" y="10858"/>
                  <a:pt x="11401" y="10950"/>
                </a:cubicBezTo>
                <a:cubicBezTo>
                  <a:pt x="11325" y="10974"/>
                  <a:pt x="11188" y="11043"/>
                  <a:pt x="11188" y="11043"/>
                </a:cubicBezTo>
                <a:cubicBezTo>
                  <a:pt x="11082" y="11159"/>
                  <a:pt x="10990" y="11228"/>
                  <a:pt x="10853" y="11275"/>
                </a:cubicBezTo>
                <a:cubicBezTo>
                  <a:pt x="10488" y="11668"/>
                  <a:pt x="9803" y="11622"/>
                  <a:pt x="9438" y="11668"/>
                </a:cubicBezTo>
                <a:cubicBezTo>
                  <a:pt x="9331" y="11691"/>
                  <a:pt x="9103" y="11714"/>
                  <a:pt x="9103" y="11714"/>
                </a:cubicBezTo>
                <a:cubicBezTo>
                  <a:pt x="8007" y="12062"/>
                  <a:pt x="6819" y="12201"/>
                  <a:pt x="5708" y="12386"/>
                </a:cubicBezTo>
                <a:cubicBezTo>
                  <a:pt x="5556" y="12455"/>
                  <a:pt x="5419" y="12548"/>
                  <a:pt x="5267" y="12617"/>
                </a:cubicBezTo>
                <a:cubicBezTo>
                  <a:pt x="5191" y="12664"/>
                  <a:pt x="5054" y="12710"/>
                  <a:pt x="5054" y="12710"/>
                </a:cubicBezTo>
                <a:cubicBezTo>
                  <a:pt x="4871" y="12872"/>
                  <a:pt x="4688" y="12918"/>
                  <a:pt x="4506" y="13057"/>
                </a:cubicBezTo>
                <a:cubicBezTo>
                  <a:pt x="4277" y="13242"/>
                  <a:pt x="4064" y="13451"/>
                  <a:pt x="3836" y="13659"/>
                </a:cubicBezTo>
                <a:cubicBezTo>
                  <a:pt x="3379" y="14076"/>
                  <a:pt x="3014" y="14678"/>
                  <a:pt x="2527" y="15002"/>
                </a:cubicBezTo>
                <a:cubicBezTo>
                  <a:pt x="2283" y="15372"/>
                  <a:pt x="1994" y="15627"/>
                  <a:pt x="1796" y="16044"/>
                </a:cubicBezTo>
                <a:cubicBezTo>
                  <a:pt x="1674" y="16761"/>
                  <a:pt x="1203" y="17132"/>
                  <a:pt x="959" y="17711"/>
                </a:cubicBezTo>
                <a:cubicBezTo>
                  <a:pt x="852" y="17965"/>
                  <a:pt x="761" y="18174"/>
                  <a:pt x="624" y="18382"/>
                </a:cubicBezTo>
                <a:cubicBezTo>
                  <a:pt x="518" y="18984"/>
                  <a:pt x="259" y="19493"/>
                  <a:pt x="152" y="20118"/>
                </a:cubicBezTo>
                <a:cubicBezTo>
                  <a:pt x="137" y="20419"/>
                  <a:pt x="137" y="20697"/>
                  <a:pt x="122" y="20998"/>
                </a:cubicBezTo>
                <a:cubicBezTo>
                  <a:pt x="107" y="21206"/>
                  <a:pt x="0" y="21392"/>
                  <a:pt x="0" y="21600"/>
                </a:cubicBezTo>
              </a:path>
            </a:pathLst>
          </a:custGeom>
          <a:noFill/>
          <a:ln w="38100">
            <a:solidFill>
              <a:srgbClr val="5B9BD5"/>
            </a:solidFill>
            <a:prstDash val="lgDashDotDot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2534" name="Shape 83"/>
          <p:cNvSpPr>
            <a:spLocks/>
          </p:cNvSpPr>
          <p:nvPr/>
        </p:nvSpPr>
        <p:spPr bwMode="auto">
          <a:xfrm>
            <a:off x="2835275" y="2293938"/>
            <a:ext cx="4087813" cy="1739900"/>
          </a:xfrm>
          <a:custGeom>
            <a:avLst/>
            <a:gdLst>
              <a:gd name="T0" fmla="*/ 386810585 w 21600"/>
              <a:gd name="T1" fmla="*/ 70075353 h 21600"/>
              <a:gd name="T2" fmla="*/ 386810585 w 21600"/>
              <a:gd name="T3" fmla="*/ 70075353 h 21600"/>
              <a:gd name="T4" fmla="*/ 386810585 w 21600"/>
              <a:gd name="T5" fmla="*/ 70075353 h 21600"/>
              <a:gd name="T6" fmla="*/ 386810585 w 21600"/>
              <a:gd name="T7" fmla="*/ 70075353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600" y="0"/>
                </a:moveTo>
                <a:cubicBezTo>
                  <a:pt x="21539" y="230"/>
                  <a:pt x="21447" y="459"/>
                  <a:pt x="21340" y="666"/>
                </a:cubicBezTo>
                <a:cubicBezTo>
                  <a:pt x="21279" y="987"/>
                  <a:pt x="21157" y="1377"/>
                  <a:pt x="21050" y="1653"/>
                </a:cubicBezTo>
                <a:cubicBezTo>
                  <a:pt x="21004" y="1767"/>
                  <a:pt x="20897" y="1974"/>
                  <a:pt x="20897" y="1974"/>
                </a:cubicBezTo>
                <a:cubicBezTo>
                  <a:pt x="20775" y="2663"/>
                  <a:pt x="20622" y="3558"/>
                  <a:pt x="20347" y="4132"/>
                </a:cubicBezTo>
                <a:cubicBezTo>
                  <a:pt x="20302" y="4407"/>
                  <a:pt x="20240" y="4729"/>
                  <a:pt x="20134" y="4958"/>
                </a:cubicBezTo>
                <a:cubicBezTo>
                  <a:pt x="19965" y="5784"/>
                  <a:pt x="19797" y="7254"/>
                  <a:pt x="19507" y="7942"/>
                </a:cubicBezTo>
                <a:cubicBezTo>
                  <a:pt x="19446" y="8264"/>
                  <a:pt x="19370" y="8654"/>
                  <a:pt x="19248" y="8929"/>
                </a:cubicBezTo>
                <a:cubicBezTo>
                  <a:pt x="19156" y="9365"/>
                  <a:pt x="19110" y="9824"/>
                  <a:pt x="18988" y="10238"/>
                </a:cubicBezTo>
                <a:cubicBezTo>
                  <a:pt x="18911" y="10857"/>
                  <a:pt x="18759" y="11638"/>
                  <a:pt x="18514" y="12166"/>
                </a:cubicBezTo>
                <a:cubicBezTo>
                  <a:pt x="18468" y="12395"/>
                  <a:pt x="18423" y="12625"/>
                  <a:pt x="18331" y="12831"/>
                </a:cubicBezTo>
                <a:cubicBezTo>
                  <a:pt x="18239" y="13313"/>
                  <a:pt x="18087" y="13910"/>
                  <a:pt x="17888" y="14323"/>
                </a:cubicBezTo>
                <a:cubicBezTo>
                  <a:pt x="17781" y="14874"/>
                  <a:pt x="17491" y="15609"/>
                  <a:pt x="17155" y="15930"/>
                </a:cubicBezTo>
                <a:cubicBezTo>
                  <a:pt x="16910" y="16573"/>
                  <a:pt x="16070" y="17422"/>
                  <a:pt x="15581" y="17629"/>
                </a:cubicBezTo>
                <a:cubicBezTo>
                  <a:pt x="14986" y="18272"/>
                  <a:pt x="14161" y="18455"/>
                  <a:pt x="13458" y="18616"/>
                </a:cubicBezTo>
                <a:cubicBezTo>
                  <a:pt x="13229" y="18754"/>
                  <a:pt x="12969" y="18754"/>
                  <a:pt x="12725" y="18777"/>
                </a:cubicBezTo>
                <a:cubicBezTo>
                  <a:pt x="12343" y="18891"/>
                  <a:pt x="11976" y="18845"/>
                  <a:pt x="11594" y="18960"/>
                </a:cubicBezTo>
                <a:cubicBezTo>
                  <a:pt x="10036" y="18914"/>
                  <a:pt x="8524" y="18845"/>
                  <a:pt x="6966" y="19006"/>
                </a:cubicBezTo>
                <a:cubicBezTo>
                  <a:pt x="6034" y="19419"/>
                  <a:pt x="4995" y="19350"/>
                  <a:pt x="4033" y="19442"/>
                </a:cubicBezTo>
                <a:cubicBezTo>
                  <a:pt x="3544" y="19695"/>
                  <a:pt x="2964" y="19603"/>
                  <a:pt x="2459" y="19718"/>
                </a:cubicBezTo>
                <a:cubicBezTo>
                  <a:pt x="2139" y="19924"/>
                  <a:pt x="1726" y="20131"/>
                  <a:pt x="1390" y="20269"/>
                </a:cubicBezTo>
                <a:cubicBezTo>
                  <a:pt x="1222" y="20452"/>
                  <a:pt x="1039" y="20636"/>
                  <a:pt x="840" y="20705"/>
                </a:cubicBezTo>
                <a:cubicBezTo>
                  <a:pt x="550" y="21003"/>
                  <a:pt x="244" y="21233"/>
                  <a:pt x="0" y="21600"/>
                </a:cubicBezTo>
              </a:path>
            </a:pathLst>
          </a:custGeom>
          <a:noFill/>
          <a:ln w="28575">
            <a:solidFill>
              <a:srgbClr val="00B050"/>
            </a:solidFill>
            <a:prstDash val="dash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84" name="Shape 84"/>
          <p:cNvSpPr/>
          <p:nvPr/>
        </p:nvSpPr>
        <p:spPr>
          <a:xfrm>
            <a:off x="2843213" y="4052888"/>
            <a:ext cx="4164012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7002463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65786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61595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5741988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53213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49022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4484688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40640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36449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32258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2843213" y="555625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2843213" y="903288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2843213" y="1250950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2843213" y="1598613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2843213" y="1946275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2843213" y="2293938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2843213" y="2641600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2843213" y="2989263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2843213" y="3335338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2843213" y="3683000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5" name="Shape 105"/>
          <p:cNvSpPr/>
          <p:nvPr/>
        </p:nvSpPr>
        <p:spPr>
          <a:xfrm flipH="1">
            <a:off x="2849563" y="563563"/>
            <a:ext cx="0" cy="346075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557" name="Shape 106"/>
          <p:cNvSpPr>
            <a:spLocks noChangeArrowheads="1"/>
          </p:cNvSpPr>
          <p:nvPr/>
        </p:nvSpPr>
        <p:spPr bwMode="auto">
          <a:xfrm>
            <a:off x="2325688" y="407988"/>
            <a:ext cx="358775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200</a:t>
            </a:r>
          </a:p>
        </p:txBody>
      </p:sp>
      <p:sp>
        <p:nvSpPr>
          <p:cNvPr id="22558" name="Shape 107"/>
          <p:cNvSpPr>
            <a:spLocks noChangeArrowheads="1"/>
          </p:cNvSpPr>
          <p:nvPr/>
        </p:nvSpPr>
        <p:spPr bwMode="auto">
          <a:xfrm>
            <a:off x="2325688" y="757238"/>
            <a:ext cx="358775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180</a:t>
            </a:r>
          </a:p>
        </p:txBody>
      </p:sp>
      <p:sp>
        <p:nvSpPr>
          <p:cNvPr id="22559" name="Shape 108"/>
          <p:cNvSpPr>
            <a:spLocks noChangeArrowheads="1"/>
          </p:cNvSpPr>
          <p:nvPr/>
        </p:nvSpPr>
        <p:spPr bwMode="auto">
          <a:xfrm>
            <a:off x="2325688" y="1108075"/>
            <a:ext cx="358775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160</a:t>
            </a:r>
          </a:p>
        </p:txBody>
      </p:sp>
      <p:sp>
        <p:nvSpPr>
          <p:cNvPr id="22560" name="Shape 109"/>
          <p:cNvSpPr>
            <a:spLocks noChangeArrowheads="1"/>
          </p:cNvSpPr>
          <p:nvPr/>
        </p:nvSpPr>
        <p:spPr bwMode="auto">
          <a:xfrm>
            <a:off x="2325688" y="1458913"/>
            <a:ext cx="358775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140</a:t>
            </a:r>
          </a:p>
        </p:txBody>
      </p:sp>
      <p:sp>
        <p:nvSpPr>
          <p:cNvPr id="22561" name="Shape 110"/>
          <p:cNvSpPr>
            <a:spLocks noChangeArrowheads="1"/>
          </p:cNvSpPr>
          <p:nvPr/>
        </p:nvSpPr>
        <p:spPr bwMode="auto">
          <a:xfrm>
            <a:off x="2325688" y="1809750"/>
            <a:ext cx="358775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120</a:t>
            </a:r>
          </a:p>
        </p:txBody>
      </p:sp>
      <p:sp>
        <p:nvSpPr>
          <p:cNvPr id="22562" name="Shape 111"/>
          <p:cNvSpPr>
            <a:spLocks noChangeArrowheads="1"/>
          </p:cNvSpPr>
          <p:nvPr/>
        </p:nvSpPr>
        <p:spPr bwMode="auto">
          <a:xfrm>
            <a:off x="2325688" y="2159000"/>
            <a:ext cx="400050" cy="288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400" b="1">
                <a:solidFill>
                  <a:srgbClr val="000000"/>
                </a:solidFill>
                <a:cs typeface="Arial" charset="0"/>
                <a:sym typeface="Arial" charset="0"/>
              </a:rPr>
              <a:t>100</a:t>
            </a:r>
          </a:p>
        </p:txBody>
      </p:sp>
      <p:sp>
        <p:nvSpPr>
          <p:cNvPr id="22563" name="Shape 112"/>
          <p:cNvSpPr>
            <a:spLocks noChangeArrowheads="1"/>
          </p:cNvSpPr>
          <p:nvPr/>
        </p:nvSpPr>
        <p:spPr bwMode="auto">
          <a:xfrm>
            <a:off x="2424113" y="250983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80</a:t>
            </a:r>
          </a:p>
        </p:txBody>
      </p:sp>
      <p:sp>
        <p:nvSpPr>
          <p:cNvPr id="22564" name="Shape 113"/>
          <p:cNvSpPr>
            <a:spLocks noChangeArrowheads="1"/>
          </p:cNvSpPr>
          <p:nvPr/>
        </p:nvSpPr>
        <p:spPr bwMode="auto">
          <a:xfrm>
            <a:off x="2424113" y="2860675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60</a:t>
            </a:r>
          </a:p>
        </p:txBody>
      </p:sp>
      <p:sp>
        <p:nvSpPr>
          <p:cNvPr id="22565" name="Shape 114"/>
          <p:cNvSpPr>
            <a:spLocks noChangeArrowheads="1"/>
          </p:cNvSpPr>
          <p:nvPr/>
        </p:nvSpPr>
        <p:spPr bwMode="auto">
          <a:xfrm>
            <a:off x="2424113" y="3211513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40</a:t>
            </a:r>
          </a:p>
        </p:txBody>
      </p:sp>
      <p:sp>
        <p:nvSpPr>
          <p:cNvPr id="22566" name="Shape 115"/>
          <p:cNvSpPr>
            <a:spLocks noChangeArrowheads="1"/>
          </p:cNvSpPr>
          <p:nvPr/>
        </p:nvSpPr>
        <p:spPr bwMode="auto">
          <a:xfrm>
            <a:off x="2424113" y="3562350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20</a:t>
            </a:r>
          </a:p>
        </p:txBody>
      </p:sp>
      <p:sp>
        <p:nvSpPr>
          <p:cNvPr id="22567" name="Shape 116"/>
          <p:cNvSpPr>
            <a:spLocks noChangeArrowheads="1"/>
          </p:cNvSpPr>
          <p:nvPr/>
        </p:nvSpPr>
        <p:spPr bwMode="auto">
          <a:xfrm>
            <a:off x="2738438" y="4065588"/>
            <a:ext cx="188912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22568" name="Shape 117"/>
          <p:cNvSpPr>
            <a:spLocks noChangeArrowheads="1"/>
          </p:cNvSpPr>
          <p:nvPr/>
        </p:nvSpPr>
        <p:spPr bwMode="auto">
          <a:xfrm>
            <a:off x="3068638" y="4065588"/>
            <a:ext cx="188912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22569" name="Shape 118"/>
          <p:cNvSpPr>
            <a:spLocks noChangeArrowheads="1"/>
          </p:cNvSpPr>
          <p:nvPr/>
        </p:nvSpPr>
        <p:spPr bwMode="auto">
          <a:xfrm>
            <a:off x="3481388" y="4065588"/>
            <a:ext cx="188912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4</a:t>
            </a:r>
          </a:p>
        </p:txBody>
      </p:sp>
      <p:sp>
        <p:nvSpPr>
          <p:cNvPr id="22570" name="Shape 119"/>
          <p:cNvSpPr>
            <a:spLocks noChangeArrowheads="1"/>
          </p:cNvSpPr>
          <p:nvPr/>
        </p:nvSpPr>
        <p:spPr bwMode="auto">
          <a:xfrm>
            <a:off x="3914775" y="4065588"/>
            <a:ext cx="188913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6</a:t>
            </a:r>
          </a:p>
        </p:txBody>
      </p:sp>
      <p:sp>
        <p:nvSpPr>
          <p:cNvPr id="22571" name="Shape 120"/>
          <p:cNvSpPr>
            <a:spLocks noChangeArrowheads="1"/>
          </p:cNvSpPr>
          <p:nvPr/>
        </p:nvSpPr>
        <p:spPr bwMode="auto">
          <a:xfrm>
            <a:off x="4348163" y="4065588"/>
            <a:ext cx="188912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8</a:t>
            </a:r>
          </a:p>
        </p:txBody>
      </p:sp>
      <p:sp>
        <p:nvSpPr>
          <p:cNvPr id="22572" name="Shape 121"/>
          <p:cNvSpPr>
            <a:spLocks noChangeArrowheads="1"/>
          </p:cNvSpPr>
          <p:nvPr/>
        </p:nvSpPr>
        <p:spPr bwMode="auto">
          <a:xfrm>
            <a:off x="4719638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10</a:t>
            </a:r>
          </a:p>
        </p:txBody>
      </p:sp>
      <p:sp>
        <p:nvSpPr>
          <p:cNvPr id="22573" name="Shape 122"/>
          <p:cNvSpPr>
            <a:spLocks noChangeArrowheads="1"/>
          </p:cNvSpPr>
          <p:nvPr/>
        </p:nvSpPr>
        <p:spPr bwMode="auto">
          <a:xfrm>
            <a:off x="5132388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12</a:t>
            </a:r>
          </a:p>
        </p:txBody>
      </p:sp>
      <p:sp>
        <p:nvSpPr>
          <p:cNvPr id="22574" name="Shape 123"/>
          <p:cNvSpPr>
            <a:spLocks noChangeArrowheads="1"/>
          </p:cNvSpPr>
          <p:nvPr/>
        </p:nvSpPr>
        <p:spPr bwMode="auto">
          <a:xfrm>
            <a:off x="5545138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14</a:t>
            </a:r>
          </a:p>
        </p:txBody>
      </p:sp>
      <p:sp>
        <p:nvSpPr>
          <p:cNvPr id="22575" name="Shape 124"/>
          <p:cNvSpPr>
            <a:spLocks noChangeArrowheads="1"/>
          </p:cNvSpPr>
          <p:nvPr/>
        </p:nvSpPr>
        <p:spPr bwMode="auto">
          <a:xfrm>
            <a:off x="5957888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16</a:t>
            </a:r>
          </a:p>
        </p:txBody>
      </p:sp>
      <p:sp>
        <p:nvSpPr>
          <p:cNvPr id="22576" name="Shape 125"/>
          <p:cNvSpPr>
            <a:spLocks noChangeArrowheads="1"/>
          </p:cNvSpPr>
          <p:nvPr/>
        </p:nvSpPr>
        <p:spPr bwMode="auto">
          <a:xfrm>
            <a:off x="6370638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18</a:t>
            </a:r>
          </a:p>
        </p:txBody>
      </p:sp>
      <p:sp>
        <p:nvSpPr>
          <p:cNvPr id="22577" name="Shape 126"/>
          <p:cNvSpPr>
            <a:spLocks noChangeArrowheads="1"/>
          </p:cNvSpPr>
          <p:nvPr/>
        </p:nvSpPr>
        <p:spPr bwMode="auto">
          <a:xfrm>
            <a:off x="6800850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20</a:t>
            </a:r>
          </a:p>
        </p:txBody>
      </p:sp>
      <p:sp>
        <p:nvSpPr>
          <p:cNvPr id="22578" name="Shape 127"/>
          <p:cNvSpPr>
            <a:spLocks noChangeArrowheads="1"/>
          </p:cNvSpPr>
          <p:nvPr/>
        </p:nvSpPr>
        <p:spPr bwMode="auto">
          <a:xfrm rot="-5376982">
            <a:off x="157163" y="2065338"/>
            <a:ext cx="4130675" cy="288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r>
              <a:rPr lang="it-IT" sz="1400">
                <a:solidFill>
                  <a:srgbClr val="000000"/>
                </a:solidFill>
                <a:cs typeface="Arial" charset="0"/>
                <a:sym typeface="Arial" charset="0"/>
              </a:rPr>
              <a:t>Percentuale delle dimensioni all’età di 20 anni</a:t>
            </a:r>
          </a:p>
        </p:txBody>
      </p:sp>
      <p:sp>
        <p:nvSpPr>
          <p:cNvPr id="22579" name="Shape 128"/>
          <p:cNvSpPr>
            <a:spLocks noChangeArrowheads="1"/>
          </p:cNvSpPr>
          <p:nvPr/>
        </p:nvSpPr>
        <p:spPr bwMode="auto">
          <a:xfrm>
            <a:off x="4140200" y="781050"/>
            <a:ext cx="804863" cy="5413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pPr algn="r"/>
            <a:r>
              <a:rPr lang="it-IT" sz="1600">
                <a:solidFill>
                  <a:srgbClr val="ED7D31"/>
                </a:solidFill>
                <a:cs typeface="Arial" charset="0"/>
                <a:sym typeface="Arial" charset="0"/>
              </a:rPr>
              <a:t>Tessuti</a:t>
            </a:r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pPr algn="r"/>
            <a:r>
              <a:rPr lang="it-IT" sz="1600">
                <a:solidFill>
                  <a:srgbClr val="ED7D31"/>
                </a:solidFill>
                <a:cs typeface="Arial" charset="0"/>
                <a:sym typeface="Arial" charset="0"/>
              </a:rPr>
              <a:t>linfoidi</a:t>
            </a:r>
          </a:p>
        </p:txBody>
      </p:sp>
      <p:sp>
        <p:nvSpPr>
          <p:cNvPr id="22580" name="Shape 129"/>
          <p:cNvSpPr>
            <a:spLocks noChangeArrowheads="1"/>
          </p:cNvSpPr>
          <p:nvPr/>
        </p:nvSpPr>
        <p:spPr bwMode="auto">
          <a:xfrm>
            <a:off x="4637088" y="1698625"/>
            <a:ext cx="1238250" cy="5413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1600">
                <a:solidFill>
                  <a:srgbClr val="FF0000"/>
                </a:solidFill>
                <a:cs typeface="Arial" charset="0"/>
                <a:sym typeface="Arial" charset="0"/>
              </a:rPr>
              <a:t>Cervello e testa</a:t>
            </a:r>
          </a:p>
        </p:txBody>
      </p:sp>
      <p:sp>
        <p:nvSpPr>
          <p:cNvPr id="130" name="Shape 130"/>
          <p:cNvSpPr/>
          <p:nvPr/>
        </p:nvSpPr>
        <p:spPr>
          <a:xfrm>
            <a:off x="2986088" y="2298700"/>
            <a:ext cx="4044950" cy="0"/>
          </a:xfrm>
          <a:prstGeom prst="line">
            <a:avLst/>
          </a:prstGeom>
          <a:ln w="19050">
            <a:solidFill/>
            <a:prstDash val="sysDot"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582" name="Shape 131"/>
          <p:cNvSpPr>
            <a:spLocks noChangeArrowheads="1"/>
          </p:cNvSpPr>
          <p:nvPr/>
        </p:nvSpPr>
        <p:spPr bwMode="auto">
          <a:xfrm>
            <a:off x="4471988" y="4371975"/>
            <a:ext cx="1063625" cy="3127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600">
                <a:solidFill>
                  <a:srgbClr val="000000"/>
                </a:solidFill>
                <a:cs typeface="Arial" charset="0"/>
                <a:sym typeface="Arial" charset="0"/>
              </a:rPr>
              <a:t>Età in anni</a:t>
            </a:r>
          </a:p>
        </p:txBody>
      </p:sp>
      <p:sp>
        <p:nvSpPr>
          <p:cNvPr id="22583" name="Shape 132"/>
          <p:cNvSpPr>
            <a:spLocks noChangeArrowheads="1"/>
          </p:cNvSpPr>
          <p:nvPr/>
        </p:nvSpPr>
        <p:spPr bwMode="auto">
          <a:xfrm>
            <a:off x="5497513" y="3305175"/>
            <a:ext cx="1708150" cy="3127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600">
                <a:solidFill>
                  <a:srgbClr val="00B050"/>
                </a:solidFill>
                <a:cs typeface="Arial" charset="0"/>
                <a:sym typeface="Arial" charset="0"/>
              </a:rPr>
              <a:t>Organi riproduttivi</a:t>
            </a:r>
          </a:p>
        </p:txBody>
      </p:sp>
      <p:sp>
        <p:nvSpPr>
          <p:cNvPr id="22584" name="Shape 133"/>
          <p:cNvSpPr>
            <a:spLocks noChangeArrowheads="1"/>
          </p:cNvSpPr>
          <p:nvPr/>
        </p:nvSpPr>
        <p:spPr bwMode="auto">
          <a:xfrm>
            <a:off x="4311650" y="2449513"/>
            <a:ext cx="2465388" cy="5413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1600">
                <a:solidFill>
                  <a:srgbClr val="0070C0"/>
                </a:solidFill>
                <a:cs typeface="Arial" charset="0"/>
                <a:sym typeface="Arial" charset="0"/>
              </a:rPr>
              <a:t>Corpo e maggior parte degli organi interni</a:t>
            </a:r>
          </a:p>
        </p:txBody>
      </p:sp>
      <p:sp>
        <p:nvSpPr>
          <p:cNvPr id="22585" name="Shape 134"/>
          <p:cNvSpPr>
            <a:spLocks/>
          </p:cNvSpPr>
          <p:nvPr/>
        </p:nvSpPr>
        <p:spPr bwMode="auto">
          <a:xfrm>
            <a:off x="2849563" y="2278063"/>
            <a:ext cx="4038600" cy="1792287"/>
          </a:xfrm>
          <a:custGeom>
            <a:avLst/>
            <a:gdLst>
              <a:gd name="T0" fmla="*/ 377553152 w 21600"/>
              <a:gd name="T1" fmla="*/ 74557852 h 21544"/>
              <a:gd name="T2" fmla="*/ 377553152 w 21600"/>
              <a:gd name="T3" fmla="*/ 74557852 h 21544"/>
              <a:gd name="T4" fmla="*/ 377553152 w 21600"/>
              <a:gd name="T5" fmla="*/ 74557852 h 21544"/>
              <a:gd name="T6" fmla="*/ 377553152 w 21600"/>
              <a:gd name="T7" fmla="*/ 74557852 h 21544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544"/>
              <a:gd name="T14" fmla="*/ 21600 w 21600"/>
              <a:gd name="T15" fmla="*/ 21544 h 215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544" extrusionOk="0">
                <a:moveTo>
                  <a:pt x="0" y="21544"/>
                </a:moveTo>
                <a:cubicBezTo>
                  <a:pt x="77" y="21366"/>
                  <a:pt x="108" y="21211"/>
                  <a:pt x="186" y="21055"/>
                </a:cubicBezTo>
                <a:cubicBezTo>
                  <a:pt x="232" y="20833"/>
                  <a:pt x="294" y="20633"/>
                  <a:pt x="340" y="20411"/>
                </a:cubicBezTo>
                <a:cubicBezTo>
                  <a:pt x="371" y="20300"/>
                  <a:pt x="402" y="20100"/>
                  <a:pt x="402" y="20100"/>
                </a:cubicBezTo>
                <a:cubicBezTo>
                  <a:pt x="526" y="18788"/>
                  <a:pt x="371" y="20500"/>
                  <a:pt x="479" y="17633"/>
                </a:cubicBezTo>
                <a:cubicBezTo>
                  <a:pt x="495" y="17277"/>
                  <a:pt x="649" y="16877"/>
                  <a:pt x="711" y="16522"/>
                </a:cubicBezTo>
                <a:cubicBezTo>
                  <a:pt x="850" y="15611"/>
                  <a:pt x="928" y="14677"/>
                  <a:pt x="1191" y="13811"/>
                </a:cubicBezTo>
                <a:cubicBezTo>
                  <a:pt x="1237" y="13455"/>
                  <a:pt x="1314" y="13077"/>
                  <a:pt x="1453" y="12788"/>
                </a:cubicBezTo>
                <a:cubicBezTo>
                  <a:pt x="1515" y="12455"/>
                  <a:pt x="1608" y="12100"/>
                  <a:pt x="1747" y="11833"/>
                </a:cubicBezTo>
                <a:cubicBezTo>
                  <a:pt x="1794" y="11611"/>
                  <a:pt x="1840" y="11388"/>
                  <a:pt x="1933" y="11188"/>
                </a:cubicBezTo>
                <a:cubicBezTo>
                  <a:pt x="1964" y="11033"/>
                  <a:pt x="2025" y="10833"/>
                  <a:pt x="2072" y="10700"/>
                </a:cubicBezTo>
                <a:cubicBezTo>
                  <a:pt x="2118" y="10588"/>
                  <a:pt x="2180" y="10500"/>
                  <a:pt x="2226" y="10388"/>
                </a:cubicBezTo>
                <a:cubicBezTo>
                  <a:pt x="2257" y="10344"/>
                  <a:pt x="2304" y="10233"/>
                  <a:pt x="2304" y="10233"/>
                </a:cubicBezTo>
                <a:cubicBezTo>
                  <a:pt x="2366" y="9900"/>
                  <a:pt x="2427" y="9566"/>
                  <a:pt x="2567" y="9277"/>
                </a:cubicBezTo>
                <a:cubicBezTo>
                  <a:pt x="2659" y="8722"/>
                  <a:pt x="3015" y="8055"/>
                  <a:pt x="3309" y="7677"/>
                </a:cubicBezTo>
                <a:cubicBezTo>
                  <a:pt x="3587" y="6855"/>
                  <a:pt x="4051" y="6366"/>
                  <a:pt x="4453" y="5700"/>
                </a:cubicBezTo>
                <a:cubicBezTo>
                  <a:pt x="4700" y="5277"/>
                  <a:pt x="4932" y="4766"/>
                  <a:pt x="5272" y="4477"/>
                </a:cubicBezTo>
                <a:cubicBezTo>
                  <a:pt x="5443" y="4077"/>
                  <a:pt x="5906" y="3700"/>
                  <a:pt x="6231" y="3566"/>
                </a:cubicBezTo>
                <a:cubicBezTo>
                  <a:pt x="6339" y="3455"/>
                  <a:pt x="6463" y="3433"/>
                  <a:pt x="6571" y="3300"/>
                </a:cubicBezTo>
                <a:cubicBezTo>
                  <a:pt x="6788" y="3033"/>
                  <a:pt x="6989" y="2700"/>
                  <a:pt x="7236" y="2500"/>
                </a:cubicBezTo>
                <a:cubicBezTo>
                  <a:pt x="7901" y="1944"/>
                  <a:pt x="8597" y="1655"/>
                  <a:pt x="9354" y="1433"/>
                </a:cubicBezTo>
                <a:cubicBezTo>
                  <a:pt x="9849" y="1122"/>
                  <a:pt x="10344" y="766"/>
                  <a:pt x="10870" y="633"/>
                </a:cubicBezTo>
                <a:cubicBezTo>
                  <a:pt x="11333" y="344"/>
                  <a:pt x="11936" y="455"/>
                  <a:pt x="12431" y="366"/>
                </a:cubicBezTo>
                <a:cubicBezTo>
                  <a:pt x="13096" y="122"/>
                  <a:pt x="13900" y="144"/>
                  <a:pt x="14580" y="100"/>
                </a:cubicBezTo>
                <a:cubicBezTo>
                  <a:pt x="15199" y="-56"/>
                  <a:pt x="15709" y="11"/>
                  <a:pt x="16358" y="33"/>
                </a:cubicBezTo>
                <a:cubicBezTo>
                  <a:pt x="17456" y="344"/>
                  <a:pt x="18647" y="144"/>
                  <a:pt x="19776" y="255"/>
                </a:cubicBezTo>
                <a:cubicBezTo>
                  <a:pt x="20100" y="322"/>
                  <a:pt x="20332" y="388"/>
                  <a:pt x="20672" y="411"/>
                </a:cubicBezTo>
                <a:cubicBezTo>
                  <a:pt x="20873" y="477"/>
                  <a:pt x="21059" y="522"/>
                  <a:pt x="21260" y="566"/>
                </a:cubicBezTo>
                <a:cubicBezTo>
                  <a:pt x="21368" y="633"/>
                  <a:pt x="21476" y="677"/>
                  <a:pt x="21600" y="677"/>
                </a:cubicBezTo>
              </a:path>
            </a:pathLst>
          </a:custGeom>
          <a:noFill/>
          <a:ln w="38100">
            <a:solidFill>
              <a:srgbClr val="E42F1C"/>
            </a:solidFill>
            <a:prstDash val="lgDashDot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36"/>
          <p:cNvSpPr>
            <a:spLocks noChangeArrowheads="1"/>
          </p:cNvSpPr>
          <p:nvPr/>
        </p:nvSpPr>
        <p:spPr bwMode="auto">
          <a:xfrm>
            <a:off x="63500" y="5665788"/>
            <a:ext cx="9017000" cy="374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2000">
                <a:solidFill>
                  <a:srgbClr val="000000"/>
                </a:solidFill>
                <a:cs typeface="Arial" charset="0"/>
                <a:sym typeface="Arial" charset="0"/>
              </a:rPr>
              <a:t>A che età si raggiunge il completo sviluppo del cervello e della testa?</a:t>
            </a:r>
          </a:p>
        </p:txBody>
      </p:sp>
      <p:sp>
        <p:nvSpPr>
          <p:cNvPr id="23554" name="Shape 137"/>
          <p:cNvSpPr>
            <a:spLocks noChangeArrowheads="1"/>
          </p:cNvSpPr>
          <p:nvPr/>
        </p:nvSpPr>
        <p:spPr bwMode="auto">
          <a:xfrm>
            <a:off x="8026400" y="407988"/>
            <a:ext cx="914400" cy="358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r>
              <a:rPr lang="it-IT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15 sec</a:t>
            </a:r>
          </a:p>
        </p:txBody>
      </p:sp>
      <p:sp>
        <p:nvSpPr>
          <p:cNvPr id="23555" name="Shape 138"/>
          <p:cNvSpPr>
            <a:spLocks noChangeArrowheads="1"/>
          </p:cNvSpPr>
          <p:nvPr/>
        </p:nvSpPr>
        <p:spPr bwMode="auto">
          <a:xfrm>
            <a:off x="2390775" y="4821238"/>
            <a:ext cx="5035550" cy="36671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just"/>
            <a:r>
              <a:rPr lang="it-IT" sz="1000">
                <a:solidFill>
                  <a:srgbClr val="000000"/>
                </a:solidFill>
                <a:cs typeface="Arial" charset="0"/>
                <a:sym typeface="Arial" charset="0"/>
              </a:rPr>
              <a:t>Andamento temporale dell’accrescimento, nella vita post-natale, di alcuni distretti corporei. </a:t>
            </a:r>
            <a:r>
              <a:rPr lang="it-IT" sz="1000" i="1">
                <a:solidFill>
                  <a:srgbClr val="000000"/>
                </a:solidFill>
                <a:cs typeface="Arial" charset="0"/>
                <a:sym typeface="Arial" charset="0"/>
              </a:rPr>
              <a:t>Modificata da Current Pediatric Diagnosis &amp; Treatment, 1984</a:t>
            </a:r>
          </a:p>
        </p:txBody>
      </p:sp>
      <p:sp>
        <p:nvSpPr>
          <p:cNvPr id="23556" name="Shape 139"/>
          <p:cNvSpPr>
            <a:spLocks/>
          </p:cNvSpPr>
          <p:nvPr/>
        </p:nvSpPr>
        <p:spPr bwMode="auto">
          <a:xfrm>
            <a:off x="2820988" y="677863"/>
            <a:ext cx="4067175" cy="3359150"/>
          </a:xfrm>
          <a:custGeom>
            <a:avLst/>
            <a:gdLst>
              <a:gd name="T0" fmla="*/ 382914691 w 21600"/>
              <a:gd name="T1" fmla="*/ 261451178 h 21576"/>
              <a:gd name="T2" fmla="*/ 382914691 w 21600"/>
              <a:gd name="T3" fmla="*/ 261451178 h 21576"/>
              <a:gd name="T4" fmla="*/ 382914691 w 21600"/>
              <a:gd name="T5" fmla="*/ 261451178 h 21576"/>
              <a:gd name="T6" fmla="*/ 382914691 w 21600"/>
              <a:gd name="T7" fmla="*/ 261451178 h 21576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576"/>
              <a:gd name="T14" fmla="*/ 21600 w 21600"/>
              <a:gd name="T15" fmla="*/ 21576 h 21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576" extrusionOk="0">
                <a:moveTo>
                  <a:pt x="21600" y="10378"/>
                </a:moveTo>
                <a:cubicBezTo>
                  <a:pt x="21354" y="10343"/>
                  <a:pt x="21124" y="10259"/>
                  <a:pt x="20894" y="10212"/>
                </a:cubicBezTo>
                <a:cubicBezTo>
                  <a:pt x="20648" y="10069"/>
                  <a:pt x="20449" y="9879"/>
                  <a:pt x="20203" y="9725"/>
                </a:cubicBezTo>
                <a:cubicBezTo>
                  <a:pt x="20034" y="9618"/>
                  <a:pt x="19804" y="9559"/>
                  <a:pt x="19650" y="9440"/>
                </a:cubicBezTo>
                <a:cubicBezTo>
                  <a:pt x="19374" y="9226"/>
                  <a:pt x="19313" y="8977"/>
                  <a:pt x="18975" y="8811"/>
                </a:cubicBezTo>
                <a:cubicBezTo>
                  <a:pt x="18929" y="8680"/>
                  <a:pt x="18729" y="8502"/>
                  <a:pt x="18606" y="8407"/>
                </a:cubicBezTo>
                <a:cubicBezTo>
                  <a:pt x="18560" y="8276"/>
                  <a:pt x="18391" y="8098"/>
                  <a:pt x="18284" y="7980"/>
                </a:cubicBezTo>
                <a:cubicBezTo>
                  <a:pt x="18238" y="7920"/>
                  <a:pt x="18130" y="7813"/>
                  <a:pt x="18130" y="7813"/>
                </a:cubicBezTo>
                <a:cubicBezTo>
                  <a:pt x="18100" y="7718"/>
                  <a:pt x="18054" y="7635"/>
                  <a:pt x="17992" y="7552"/>
                </a:cubicBezTo>
                <a:cubicBezTo>
                  <a:pt x="17946" y="7493"/>
                  <a:pt x="17839" y="7386"/>
                  <a:pt x="17839" y="7386"/>
                </a:cubicBezTo>
                <a:cubicBezTo>
                  <a:pt x="17793" y="7267"/>
                  <a:pt x="17747" y="7148"/>
                  <a:pt x="17655" y="7041"/>
                </a:cubicBezTo>
                <a:cubicBezTo>
                  <a:pt x="17501" y="6626"/>
                  <a:pt x="17317" y="6210"/>
                  <a:pt x="17025" y="5842"/>
                </a:cubicBezTo>
                <a:cubicBezTo>
                  <a:pt x="16948" y="5628"/>
                  <a:pt x="16856" y="5426"/>
                  <a:pt x="16764" y="5225"/>
                </a:cubicBezTo>
                <a:cubicBezTo>
                  <a:pt x="16626" y="4916"/>
                  <a:pt x="16595" y="4548"/>
                  <a:pt x="16365" y="4275"/>
                </a:cubicBezTo>
                <a:cubicBezTo>
                  <a:pt x="16334" y="4180"/>
                  <a:pt x="16258" y="4120"/>
                  <a:pt x="16212" y="4025"/>
                </a:cubicBezTo>
                <a:cubicBezTo>
                  <a:pt x="16119" y="3823"/>
                  <a:pt x="16073" y="3610"/>
                  <a:pt x="15920" y="3420"/>
                </a:cubicBezTo>
                <a:cubicBezTo>
                  <a:pt x="15766" y="3004"/>
                  <a:pt x="15567" y="2588"/>
                  <a:pt x="15413" y="2173"/>
                </a:cubicBezTo>
                <a:cubicBezTo>
                  <a:pt x="15383" y="2113"/>
                  <a:pt x="15321" y="2054"/>
                  <a:pt x="15290" y="1995"/>
                </a:cubicBezTo>
                <a:cubicBezTo>
                  <a:pt x="15214" y="1817"/>
                  <a:pt x="15198" y="1591"/>
                  <a:pt x="15075" y="1425"/>
                </a:cubicBezTo>
                <a:cubicBezTo>
                  <a:pt x="14768" y="997"/>
                  <a:pt x="15029" y="1425"/>
                  <a:pt x="14861" y="1175"/>
                </a:cubicBezTo>
                <a:cubicBezTo>
                  <a:pt x="14722" y="962"/>
                  <a:pt x="14615" y="475"/>
                  <a:pt x="14415" y="320"/>
                </a:cubicBezTo>
                <a:cubicBezTo>
                  <a:pt x="14170" y="130"/>
                  <a:pt x="13863" y="95"/>
                  <a:pt x="13571" y="0"/>
                </a:cubicBezTo>
                <a:cubicBezTo>
                  <a:pt x="13371" y="12"/>
                  <a:pt x="13141" y="-24"/>
                  <a:pt x="12972" y="59"/>
                </a:cubicBezTo>
                <a:cubicBezTo>
                  <a:pt x="12681" y="190"/>
                  <a:pt x="12573" y="451"/>
                  <a:pt x="12312" y="570"/>
                </a:cubicBezTo>
                <a:cubicBezTo>
                  <a:pt x="12235" y="677"/>
                  <a:pt x="12128" y="700"/>
                  <a:pt x="12051" y="807"/>
                </a:cubicBezTo>
                <a:cubicBezTo>
                  <a:pt x="12005" y="1057"/>
                  <a:pt x="11913" y="1306"/>
                  <a:pt x="11790" y="1543"/>
                </a:cubicBezTo>
                <a:cubicBezTo>
                  <a:pt x="11759" y="1733"/>
                  <a:pt x="11744" y="1876"/>
                  <a:pt x="11606" y="2030"/>
                </a:cubicBezTo>
                <a:cubicBezTo>
                  <a:pt x="11529" y="2232"/>
                  <a:pt x="11422" y="2434"/>
                  <a:pt x="11314" y="2624"/>
                </a:cubicBezTo>
                <a:cubicBezTo>
                  <a:pt x="11222" y="2980"/>
                  <a:pt x="11130" y="3289"/>
                  <a:pt x="10946" y="3622"/>
                </a:cubicBezTo>
                <a:cubicBezTo>
                  <a:pt x="10915" y="3728"/>
                  <a:pt x="10762" y="3907"/>
                  <a:pt x="10762" y="3907"/>
                </a:cubicBezTo>
                <a:cubicBezTo>
                  <a:pt x="10716" y="4025"/>
                  <a:pt x="10670" y="4132"/>
                  <a:pt x="10623" y="4251"/>
                </a:cubicBezTo>
                <a:cubicBezTo>
                  <a:pt x="10608" y="4287"/>
                  <a:pt x="10577" y="4370"/>
                  <a:pt x="10577" y="4370"/>
                </a:cubicBezTo>
                <a:cubicBezTo>
                  <a:pt x="10516" y="4785"/>
                  <a:pt x="10301" y="5201"/>
                  <a:pt x="10132" y="5593"/>
                </a:cubicBezTo>
                <a:cubicBezTo>
                  <a:pt x="10025" y="5854"/>
                  <a:pt x="9963" y="6163"/>
                  <a:pt x="9764" y="6388"/>
                </a:cubicBezTo>
                <a:cubicBezTo>
                  <a:pt x="9626" y="6780"/>
                  <a:pt x="9487" y="7279"/>
                  <a:pt x="9180" y="7611"/>
                </a:cubicBezTo>
                <a:cubicBezTo>
                  <a:pt x="9088" y="7861"/>
                  <a:pt x="8858" y="8336"/>
                  <a:pt x="8658" y="8550"/>
                </a:cubicBezTo>
                <a:cubicBezTo>
                  <a:pt x="8566" y="8823"/>
                  <a:pt x="8397" y="9179"/>
                  <a:pt x="8183" y="9404"/>
                </a:cubicBezTo>
                <a:cubicBezTo>
                  <a:pt x="8106" y="9630"/>
                  <a:pt x="7998" y="9903"/>
                  <a:pt x="7814" y="10093"/>
                </a:cubicBezTo>
                <a:cubicBezTo>
                  <a:pt x="7768" y="10212"/>
                  <a:pt x="7722" y="10331"/>
                  <a:pt x="7630" y="10438"/>
                </a:cubicBezTo>
                <a:cubicBezTo>
                  <a:pt x="7568" y="10616"/>
                  <a:pt x="7507" y="10806"/>
                  <a:pt x="7369" y="10948"/>
                </a:cubicBezTo>
                <a:cubicBezTo>
                  <a:pt x="7323" y="11067"/>
                  <a:pt x="7246" y="11198"/>
                  <a:pt x="7154" y="11293"/>
                </a:cubicBezTo>
                <a:cubicBezTo>
                  <a:pt x="7123" y="11388"/>
                  <a:pt x="7077" y="11459"/>
                  <a:pt x="7000" y="11542"/>
                </a:cubicBezTo>
                <a:cubicBezTo>
                  <a:pt x="6954" y="11673"/>
                  <a:pt x="6924" y="11779"/>
                  <a:pt x="6816" y="11886"/>
                </a:cubicBezTo>
                <a:cubicBezTo>
                  <a:pt x="6739" y="12088"/>
                  <a:pt x="6586" y="12243"/>
                  <a:pt x="6386" y="12397"/>
                </a:cubicBezTo>
                <a:cubicBezTo>
                  <a:pt x="6171" y="12848"/>
                  <a:pt x="5696" y="13181"/>
                  <a:pt x="5388" y="13596"/>
                </a:cubicBezTo>
                <a:cubicBezTo>
                  <a:pt x="5204" y="13846"/>
                  <a:pt x="4989" y="14178"/>
                  <a:pt x="4682" y="14344"/>
                </a:cubicBezTo>
                <a:cubicBezTo>
                  <a:pt x="4636" y="14475"/>
                  <a:pt x="4483" y="14582"/>
                  <a:pt x="4360" y="14677"/>
                </a:cubicBezTo>
                <a:cubicBezTo>
                  <a:pt x="4283" y="14831"/>
                  <a:pt x="4176" y="14902"/>
                  <a:pt x="4053" y="15021"/>
                </a:cubicBezTo>
                <a:cubicBezTo>
                  <a:pt x="3761" y="15306"/>
                  <a:pt x="3485" y="15603"/>
                  <a:pt x="3178" y="15876"/>
                </a:cubicBezTo>
                <a:cubicBezTo>
                  <a:pt x="3055" y="15983"/>
                  <a:pt x="2932" y="16090"/>
                  <a:pt x="2809" y="16197"/>
                </a:cubicBezTo>
                <a:cubicBezTo>
                  <a:pt x="2717" y="16268"/>
                  <a:pt x="2579" y="16446"/>
                  <a:pt x="2579" y="16446"/>
                </a:cubicBezTo>
                <a:cubicBezTo>
                  <a:pt x="2502" y="16672"/>
                  <a:pt x="2257" y="16850"/>
                  <a:pt x="2103" y="17052"/>
                </a:cubicBezTo>
                <a:cubicBezTo>
                  <a:pt x="2072" y="17087"/>
                  <a:pt x="2057" y="17123"/>
                  <a:pt x="2026" y="17159"/>
                </a:cubicBezTo>
                <a:cubicBezTo>
                  <a:pt x="1996" y="17194"/>
                  <a:pt x="1950" y="17206"/>
                  <a:pt x="1919" y="17242"/>
                </a:cubicBezTo>
                <a:cubicBezTo>
                  <a:pt x="1873" y="17301"/>
                  <a:pt x="1781" y="17420"/>
                  <a:pt x="1781" y="17420"/>
                </a:cubicBezTo>
                <a:cubicBezTo>
                  <a:pt x="1735" y="17610"/>
                  <a:pt x="1735" y="17729"/>
                  <a:pt x="1551" y="17871"/>
                </a:cubicBezTo>
                <a:cubicBezTo>
                  <a:pt x="1474" y="18073"/>
                  <a:pt x="1243" y="18204"/>
                  <a:pt x="1105" y="18382"/>
                </a:cubicBezTo>
                <a:cubicBezTo>
                  <a:pt x="1044" y="18465"/>
                  <a:pt x="890" y="18643"/>
                  <a:pt x="890" y="18643"/>
                </a:cubicBezTo>
                <a:cubicBezTo>
                  <a:pt x="798" y="18904"/>
                  <a:pt x="614" y="19154"/>
                  <a:pt x="522" y="19415"/>
                </a:cubicBezTo>
                <a:cubicBezTo>
                  <a:pt x="476" y="19914"/>
                  <a:pt x="445" y="20460"/>
                  <a:pt x="184" y="20923"/>
                </a:cubicBezTo>
                <a:cubicBezTo>
                  <a:pt x="138" y="21149"/>
                  <a:pt x="0" y="21350"/>
                  <a:pt x="0" y="21576"/>
                </a:cubicBezTo>
              </a:path>
            </a:pathLst>
          </a:custGeom>
          <a:noFill/>
          <a:ln w="28575">
            <a:solidFill>
              <a:srgbClr val="ED7D31"/>
            </a:solidFill>
            <a:prstDash val="lgDash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3557" name="Shape 140"/>
          <p:cNvSpPr>
            <a:spLocks/>
          </p:cNvSpPr>
          <p:nvPr/>
        </p:nvSpPr>
        <p:spPr bwMode="auto">
          <a:xfrm>
            <a:off x="2820988" y="2303463"/>
            <a:ext cx="4102100" cy="1724025"/>
          </a:xfrm>
          <a:custGeom>
            <a:avLst/>
            <a:gdLst>
              <a:gd name="T0" fmla="*/ 389519228 w 21600"/>
              <a:gd name="T1" fmla="*/ 68802401 h 21600"/>
              <a:gd name="T2" fmla="*/ 389519228 w 21600"/>
              <a:gd name="T3" fmla="*/ 68802401 h 21600"/>
              <a:gd name="T4" fmla="*/ 389519228 w 21600"/>
              <a:gd name="T5" fmla="*/ 68802401 h 21600"/>
              <a:gd name="T6" fmla="*/ 389519228 w 21600"/>
              <a:gd name="T7" fmla="*/ 6880240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600" y="0"/>
                </a:moveTo>
                <a:cubicBezTo>
                  <a:pt x="21052" y="46"/>
                  <a:pt x="20763" y="139"/>
                  <a:pt x="20276" y="324"/>
                </a:cubicBezTo>
                <a:cubicBezTo>
                  <a:pt x="20108" y="509"/>
                  <a:pt x="19926" y="695"/>
                  <a:pt x="19728" y="764"/>
                </a:cubicBezTo>
                <a:cubicBezTo>
                  <a:pt x="19636" y="880"/>
                  <a:pt x="19621" y="903"/>
                  <a:pt x="19515" y="949"/>
                </a:cubicBezTo>
                <a:cubicBezTo>
                  <a:pt x="19438" y="995"/>
                  <a:pt x="19301" y="1042"/>
                  <a:pt x="19301" y="1042"/>
                </a:cubicBezTo>
                <a:cubicBezTo>
                  <a:pt x="19119" y="1227"/>
                  <a:pt x="18951" y="1459"/>
                  <a:pt x="18753" y="1597"/>
                </a:cubicBezTo>
                <a:cubicBezTo>
                  <a:pt x="18601" y="1713"/>
                  <a:pt x="18449" y="1736"/>
                  <a:pt x="18312" y="1875"/>
                </a:cubicBezTo>
                <a:cubicBezTo>
                  <a:pt x="18038" y="2130"/>
                  <a:pt x="17825" y="2500"/>
                  <a:pt x="17536" y="2709"/>
                </a:cubicBezTo>
                <a:cubicBezTo>
                  <a:pt x="17323" y="3079"/>
                  <a:pt x="17079" y="3519"/>
                  <a:pt x="16805" y="3774"/>
                </a:cubicBezTo>
                <a:cubicBezTo>
                  <a:pt x="16607" y="4283"/>
                  <a:pt x="16257" y="5001"/>
                  <a:pt x="15968" y="5441"/>
                </a:cubicBezTo>
                <a:cubicBezTo>
                  <a:pt x="15922" y="5695"/>
                  <a:pt x="15800" y="5927"/>
                  <a:pt x="15679" y="6112"/>
                </a:cubicBezTo>
                <a:cubicBezTo>
                  <a:pt x="15633" y="6367"/>
                  <a:pt x="15526" y="6390"/>
                  <a:pt x="15420" y="6552"/>
                </a:cubicBezTo>
                <a:cubicBezTo>
                  <a:pt x="15192" y="6899"/>
                  <a:pt x="15070" y="7362"/>
                  <a:pt x="14841" y="7709"/>
                </a:cubicBezTo>
                <a:cubicBezTo>
                  <a:pt x="14750" y="8057"/>
                  <a:pt x="14552" y="8265"/>
                  <a:pt x="14370" y="8496"/>
                </a:cubicBezTo>
                <a:cubicBezTo>
                  <a:pt x="14035" y="8913"/>
                  <a:pt x="13730" y="9423"/>
                  <a:pt x="13304" y="9608"/>
                </a:cubicBezTo>
                <a:cubicBezTo>
                  <a:pt x="13121" y="9816"/>
                  <a:pt x="12863" y="10071"/>
                  <a:pt x="12649" y="10163"/>
                </a:cubicBezTo>
                <a:cubicBezTo>
                  <a:pt x="12467" y="10372"/>
                  <a:pt x="12223" y="10511"/>
                  <a:pt x="11995" y="10603"/>
                </a:cubicBezTo>
                <a:cubicBezTo>
                  <a:pt x="11812" y="10765"/>
                  <a:pt x="11614" y="10858"/>
                  <a:pt x="11401" y="10950"/>
                </a:cubicBezTo>
                <a:cubicBezTo>
                  <a:pt x="11325" y="10974"/>
                  <a:pt x="11188" y="11043"/>
                  <a:pt x="11188" y="11043"/>
                </a:cubicBezTo>
                <a:cubicBezTo>
                  <a:pt x="11082" y="11159"/>
                  <a:pt x="10990" y="11228"/>
                  <a:pt x="10853" y="11275"/>
                </a:cubicBezTo>
                <a:cubicBezTo>
                  <a:pt x="10488" y="11668"/>
                  <a:pt x="9803" y="11622"/>
                  <a:pt x="9438" y="11668"/>
                </a:cubicBezTo>
                <a:cubicBezTo>
                  <a:pt x="9331" y="11691"/>
                  <a:pt x="9103" y="11714"/>
                  <a:pt x="9103" y="11714"/>
                </a:cubicBezTo>
                <a:cubicBezTo>
                  <a:pt x="8007" y="12062"/>
                  <a:pt x="6819" y="12201"/>
                  <a:pt x="5708" y="12386"/>
                </a:cubicBezTo>
                <a:cubicBezTo>
                  <a:pt x="5556" y="12455"/>
                  <a:pt x="5419" y="12548"/>
                  <a:pt x="5267" y="12617"/>
                </a:cubicBezTo>
                <a:cubicBezTo>
                  <a:pt x="5191" y="12664"/>
                  <a:pt x="5054" y="12710"/>
                  <a:pt x="5054" y="12710"/>
                </a:cubicBezTo>
                <a:cubicBezTo>
                  <a:pt x="4871" y="12872"/>
                  <a:pt x="4688" y="12918"/>
                  <a:pt x="4506" y="13057"/>
                </a:cubicBezTo>
                <a:cubicBezTo>
                  <a:pt x="4277" y="13242"/>
                  <a:pt x="4064" y="13451"/>
                  <a:pt x="3836" y="13659"/>
                </a:cubicBezTo>
                <a:cubicBezTo>
                  <a:pt x="3379" y="14076"/>
                  <a:pt x="3014" y="14678"/>
                  <a:pt x="2527" y="15002"/>
                </a:cubicBezTo>
                <a:cubicBezTo>
                  <a:pt x="2283" y="15372"/>
                  <a:pt x="1994" y="15627"/>
                  <a:pt x="1796" y="16044"/>
                </a:cubicBezTo>
                <a:cubicBezTo>
                  <a:pt x="1674" y="16761"/>
                  <a:pt x="1203" y="17132"/>
                  <a:pt x="959" y="17711"/>
                </a:cubicBezTo>
                <a:cubicBezTo>
                  <a:pt x="852" y="17965"/>
                  <a:pt x="761" y="18174"/>
                  <a:pt x="624" y="18382"/>
                </a:cubicBezTo>
                <a:cubicBezTo>
                  <a:pt x="518" y="18984"/>
                  <a:pt x="259" y="19493"/>
                  <a:pt x="152" y="20118"/>
                </a:cubicBezTo>
                <a:cubicBezTo>
                  <a:pt x="137" y="20419"/>
                  <a:pt x="137" y="20697"/>
                  <a:pt x="122" y="20998"/>
                </a:cubicBezTo>
                <a:cubicBezTo>
                  <a:pt x="107" y="21206"/>
                  <a:pt x="0" y="21392"/>
                  <a:pt x="0" y="21600"/>
                </a:cubicBezTo>
              </a:path>
            </a:pathLst>
          </a:custGeom>
          <a:noFill/>
          <a:ln w="38100">
            <a:solidFill>
              <a:srgbClr val="5B9BD5"/>
            </a:solidFill>
            <a:prstDash val="lgDashDotDot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3558" name="Shape 141"/>
          <p:cNvSpPr>
            <a:spLocks/>
          </p:cNvSpPr>
          <p:nvPr/>
        </p:nvSpPr>
        <p:spPr bwMode="auto">
          <a:xfrm>
            <a:off x="2835275" y="2293938"/>
            <a:ext cx="4087813" cy="1739900"/>
          </a:xfrm>
          <a:custGeom>
            <a:avLst/>
            <a:gdLst>
              <a:gd name="T0" fmla="*/ 386810585 w 21600"/>
              <a:gd name="T1" fmla="*/ 70075353 h 21600"/>
              <a:gd name="T2" fmla="*/ 386810585 w 21600"/>
              <a:gd name="T3" fmla="*/ 70075353 h 21600"/>
              <a:gd name="T4" fmla="*/ 386810585 w 21600"/>
              <a:gd name="T5" fmla="*/ 70075353 h 21600"/>
              <a:gd name="T6" fmla="*/ 386810585 w 21600"/>
              <a:gd name="T7" fmla="*/ 70075353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600" y="0"/>
                </a:moveTo>
                <a:cubicBezTo>
                  <a:pt x="21539" y="230"/>
                  <a:pt x="21447" y="459"/>
                  <a:pt x="21340" y="666"/>
                </a:cubicBezTo>
                <a:cubicBezTo>
                  <a:pt x="21279" y="987"/>
                  <a:pt x="21157" y="1377"/>
                  <a:pt x="21050" y="1653"/>
                </a:cubicBezTo>
                <a:cubicBezTo>
                  <a:pt x="21004" y="1767"/>
                  <a:pt x="20897" y="1974"/>
                  <a:pt x="20897" y="1974"/>
                </a:cubicBezTo>
                <a:cubicBezTo>
                  <a:pt x="20775" y="2663"/>
                  <a:pt x="20622" y="3558"/>
                  <a:pt x="20347" y="4132"/>
                </a:cubicBezTo>
                <a:cubicBezTo>
                  <a:pt x="20302" y="4407"/>
                  <a:pt x="20240" y="4729"/>
                  <a:pt x="20134" y="4958"/>
                </a:cubicBezTo>
                <a:cubicBezTo>
                  <a:pt x="19965" y="5784"/>
                  <a:pt x="19797" y="7254"/>
                  <a:pt x="19507" y="7942"/>
                </a:cubicBezTo>
                <a:cubicBezTo>
                  <a:pt x="19446" y="8264"/>
                  <a:pt x="19370" y="8654"/>
                  <a:pt x="19248" y="8929"/>
                </a:cubicBezTo>
                <a:cubicBezTo>
                  <a:pt x="19156" y="9365"/>
                  <a:pt x="19110" y="9824"/>
                  <a:pt x="18988" y="10238"/>
                </a:cubicBezTo>
                <a:cubicBezTo>
                  <a:pt x="18911" y="10857"/>
                  <a:pt x="18759" y="11638"/>
                  <a:pt x="18514" y="12166"/>
                </a:cubicBezTo>
                <a:cubicBezTo>
                  <a:pt x="18468" y="12395"/>
                  <a:pt x="18423" y="12625"/>
                  <a:pt x="18331" y="12831"/>
                </a:cubicBezTo>
                <a:cubicBezTo>
                  <a:pt x="18239" y="13313"/>
                  <a:pt x="18087" y="13910"/>
                  <a:pt x="17888" y="14323"/>
                </a:cubicBezTo>
                <a:cubicBezTo>
                  <a:pt x="17781" y="14874"/>
                  <a:pt x="17491" y="15609"/>
                  <a:pt x="17155" y="15930"/>
                </a:cubicBezTo>
                <a:cubicBezTo>
                  <a:pt x="16910" y="16573"/>
                  <a:pt x="16070" y="17422"/>
                  <a:pt x="15581" y="17629"/>
                </a:cubicBezTo>
                <a:cubicBezTo>
                  <a:pt x="14986" y="18272"/>
                  <a:pt x="14161" y="18455"/>
                  <a:pt x="13458" y="18616"/>
                </a:cubicBezTo>
                <a:cubicBezTo>
                  <a:pt x="13229" y="18754"/>
                  <a:pt x="12969" y="18754"/>
                  <a:pt x="12725" y="18777"/>
                </a:cubicBezTo>
                <a:cubicBezTo>
                  <a:pt x="12343" y="18891"/>
                  <a:pt x="11976" y="18845"/>
                  <a:pt x="11594" y="18960"/>
                </a:cubicBezTo>
                <a:cubicBezTo>
                  <a:pt x="10036" y="18914"/>
                  <a:pt x="8524" y="18845"/>
                  <a:pt x="6966" y="19006"/>
                </a:cubicBezTo>
                <a:cubicBezTo>
                  <a:pt x="6034" y="19419"/>
                  <a:pt x="4995" y="19350"/>
                  <a:pt x="4033" y="19442"/>
                </a:cubicBezTo>
                <a:cubicBezTo>
                  <a:pt x="3544" y="19695"/>
                  <a:pt x="2964" y="19603"/>
                  <a:pt x="2459" y="19718"/>
                </a:cubicBezTo>
                <a:cubicBezTo>
                  <a:pt x="2139" y="19924"/>
                  <a:pt x="1726" y="20131"/>
                  <a:pt x="1390" y="20269"/>
                </a:cubicBezTo>
                <a:cubicBezTo>
                  <a:pt x="1222" y="20452"/>
                  <a:pt x="1039" y="20636"/>
                  <a:pt x="840" y="20705"/>
                </a:cubicBezTo>
                <a:cubicBezTo>
                  <a:pt x="550" y="21003"/>
                  <a:pt x="244" y="21233"/>
                  <a:pt x="0" y="21600"/>
                </a:cubicBezTo>
              </a:path>
            </a:pathLst>
          </a:custGeom>
          <a:noFill/>
          <a:ln w="28575">
            <a:solidFill>
              <a:srgbClr val="00B050"/>
            </a:solidFill>
            <a:prstDash val="dash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42" name="Shape 142"/>
          <p:cNvSpPr/>
          <p:nvPr/>
        </p:nvSpPr>
        <p:spPr>
          <a:xfrm>
            <a:off x="2843213" y="4052888"/>
            <a:ext cx="4164012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7002463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65786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61595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5741988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53213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49022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4484688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40640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36449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32258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2843213" y="555625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2843213" y="903288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2843213" y="1250950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2843213" y="1598613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2843213" y="1946275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8" name="Shape 158"/>
          <p:cNvSpPr/>
          <p:nvPr/>
        </p:nvSpPr>
        <p:spPr>
          <a:xfrm>
            <a:off x="2843213" y="2293938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2843213" y="2641600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2843213" y="2989263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2843213" y="3335338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2843213" y="3683000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63" name="Shape 163"/>
          <p:cNvSpPr/>
          <p:nvPr/>
        </p:nvSpPr>
        <p:spPr>
          <a:xfrm flipH="1">
            <a:off x="2849563" y="563563"/>
            <a:ext cx="0" cy="346075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3581" name="Shape 164"/>
          <p:cNvSpPr>
            <a:spLocks noChangeArrowheads="1"/>
          </p:cNvSpPr>
          <p:nvPr/>
        </p:nvSpPr>
        <p:spPr bwMode="auto">
          <a:xfrm>
            <a:off x="2325688" y="407988"/>
            <a:ext cx="358775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200</a:t>
            </a:r>
          </a:p>
        </p:txBody>
      </p:sp>
      <p:sp>
        <p:nvSpPr>
          <p:cNvPr id="23582" name="Shape 165"/>
          <p:cNvSpPr>
            <a:spLocks noChangeArrowheads="1"/>
          </p:cNvSpPr>
          <p:nvPr/>
        </p:nvSpPr>
        <p:spPr bwMode="auto">
          <a:xfrm>
            <a:off x="2325688" y="757238"/>
            <a:ext cx="358775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180</a:t>
            </a:r>
          </a:p>
        </p:txBody>
      </p:sp>
      <p:sp>
        <p:nvSpPr>
          <p:cNvPr id="23583" name="Shape 166"/>
          <p:cNvSpPr>
            <a:spLocks noChangeArrowheads="1"/>
          </p:cNvSpPr>
          <p:nvPr/>
        </p:nvSpPr>
        <p:spPr bwMode="auto">
          <a:xfrm>
            <a:off x="2325688" y="1108075"/>
            <a:ext cx="358775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160</a:t>
            </a:r>
          </a:p>
        </p:txBody>
      </p:sp>
      <p:sp>
        <p:nvSpPr>
          <p:cNvPr id="23584" name="Shape 167"/>
          <p:cNvSpPr>
            <a:spLocks noChangeArrowheads="1"/>
          </p:cNvSpPr>
          <p:nvPr/>
        </p:nvSpPr>
        <p:spPr bwMode="auto">
          <a:xfrm>
            <a:off x="2325688" y="1458913"/>
            <a:ext cx="358775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140</a:t>
            </a:r>
          </a:p>
        </p:txBody>
      </p:sp>
      <p:sp>
        <p:nvSpPr>
          <p:cNvPr id="23585" name="Shape 168"/>
          <p:cNvSpPr>
            <a:spLocks noChangeArrowheads="1"/>
          </p:cNvSpPr>
          <p:nvPr/>
        </p:nvSpPr>
        <p:spPr bwMode="auto">
          <a:xfrm>
            <a:off x="2325688" y="1809750"/>
            <a:ext cx="358775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120</a:t>
            </a:r>
          </a:p>
        </p:txBody>
      </p:sp>
      <p:sp>
        <p:nvSpPr>
          <p:cNvPr id="23586" name="Shape 169"/>
          <p:cNvSpPr>
            <a:spLocks noChangeArrowheads="1"/>
          </p:cNvSpPr>
          <p:nvPr/>
        </p:nvSpPr>
        <p:spPr bwMode="auto">
          <a:xfrm>
            <a:off x="2325688" y="2159000"/>
            <a:ext cx="400050" cy="288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400" b="1">
                <a:solidFill>
                  <a:srgbClr val="000000"/>
                </a:solidFill>
                <a:cs typeface="Arial" charset="0"/>
                <a:sym typeface="Arial" charset="0"/>
              </a:rPr>
              <a:t>100</a:t>
            </a:r>
          </a:p>
        </p:txBody>
      </p:sp>
      <p:sp>
        <p:nvSpPr>
          <p:cNvPr id="23587" name="Shape 170"/>
          <p:cNvSpPr>
            <a:spLocks noChangeArrowheads="1"/>
          </p:cNvSpPr>
          <p:nvPr/>
        </p:nvSpPr>
        <p:spPr bwMode="auto">
          <a:xfrm>
            <a:off x="2424113" y="250983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80</a:t>
            </a:r>
          </a:p>
        </p:txBody>
      </p:sp>
      <p:sp>
        <p:nvSpPr>
          <p:cNvPr id="23588" name="Shape 171"/>
          <p:cNvSpPr>
            <a:spLocks noChangeArrowheads="1"/>
          </p:cNvSpPr>
          <p:nvPr/>
        </p:nvSpPr>
        <p:spPr bwMode="auto">
          <a:xfrm>
            <a:off x="2424113" y="2860675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60</a:t>
            </a:r>
          </a:p>
        </p:txBody>
      </p:sp>
      <p:sp>
        <p:nvSpPr>
          <p:cNvPr id="23589" name="Shape 172"/>
          <p:cNvSpPr>
            <a:spLocks noChangeArrowheads="1"/>
          </p:cNvSpPr>
          <p:nvPr/>
        </p:nvSpPr>
        <p:spPr bwMode="auto">
          <a:xfrm>
            <a:off x="2424113" y="3211513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40</a:t>
            </a:r>
          </a:p>
        </p:txBody>
      </p:sp>
      <p:sp>
        <p:nvSpPr>
          <p:cNvPr id="23590" name="Shape 173"/>
          <p:cNvSpPr>
            <a:spLocks noChangeArrowheads="1"/>
          </p:cNvSpPr>
          <p:nvPr/>
        </p:nvSpPr>
        <p:spPr bwMode="auto">
          <a:xfrm>
            <a:off x="2424113" y="3562350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20</a:t>
            </a:r>
          </a:p>
        </p:txBody>
      </p:sp>
      <p:sp>
        <p:nvSpPr>
          <p:cNvPr id="23591" name="Shape 174"/>
          <p:cNvSpPr>
            <a:spLocks noChangeArrowheads="1"/>
          </p:cNvSpPr>
          <p:nvPr/>
        </p:nvSpPr>
        <p:spPr bwMode="auto">
          <a:xfrm>
            <a:off x="2738438" y="4065588"/>
            <a:ext cx="188912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23592" name="Shape 175"/>
          <p:cNvSpPr>
            <a:spLocks noChangeArrowheads="1"/>
          </p:cNvSpPr>
          <p:nvPr/>
        </p:nvSpPr>
        <p:spPr bwMode="auto">
          <a:xfrm>
            <a:off x="3068638" y="4065588"/>
            <a:ext cx="188912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23593" name="Shape 176"/>
          <p:cNvSpPr>
            <a:spLocks noChangeArrowheads="1"/>
          </p:cNvSpPr>
          <p:nvPr/>
        </p:nvSpPr>
        <p:spPr bwMode="auto">
          <a:xfrm>
            <a:off x="3481388" y="4065588"/>
            <a:ext cx="188912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4</a:t>
            </a:r>
          </a:p>
        </p:txBody>
      </p:sp>
      <p:sp>
        <p:nvSpPr>
          <p:cNvPr id="23594" name="Shape 177"/>
          <p:cNvSpPr>
            <a:spLocks noChangeArrowheads="1"/>
          </p:cNvSpPr>
          <p:nvPr/>
        </p:nvSpPr>
        <p:spPr bwMode="auto">
          <a:xfrm>
            <a:off x="3914775" y="4065588"/>
            <a:ext cx="188913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6</a:t>
            </a:r>
          </a:p>
        </p:txBody>
      </p:sp>
      <p:sp>
        <p:nvSpPr>
          <p:cNvPr id="23595" name="Shape 178"/>
          <p:cNvSpPr>
            <a:spLocks noChangeArrowheads="1"/>
          </p:cNvSpPr>
          <p:nvPr/>
        </p:nvSpPr>
        <p:spPr bwMode="auto">
          <a:xfrm>
            <a:off x="4348163" y="4065588"/>
            <a:ext cx="188912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8</a:t>
            </a:r>
          </a:p>
        </p:txBody>
      </p:sp>
      <p:sp>
        <p:nvSpPr>
          <p:cNvPr id="23596" name="Shape 179"/>
          <p:cNvSpPr>
            <a:spLocks noChangeArrowheads="1"/>
          </p:cNvSpPr>
          <p:nvPr/>
        </p:nvSpPr>
        <p:spPr bwMode="auto">
          <a:xfrm>
            <a:off x="4719638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10</a:t>
            </a:r>
          </a:p>
        </p:txBody>
      </p:sp>
      <p:sp>
        <p:nvSpPr>
          <p:cNvPr id="23597" name="Shape 180"/>
          <p:cNvSpPr>
            <a:spLocks noChangeArrowheads="1"/>
          </p:cNvSpPr>
          <p:nvPr/>
        </p:nvSpPr>
        <p:spPr bwMode="auto">
          <a:xfrm>
            <a:off x="5132388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12</a:t>
            </a:r>
          </a:p>
        </p:txBody>
      </p:sp>
      <p:sp>
        <p:nvSpPr>
          <p:cNvPr id="23598" name="Shape 181"/>
          <p:cNvSpPr>
            <a:spLocks noChangeArrowheads="1"/>
          </p:cNvSpPr>
          <p:nvPr/>
        </p:nvSpPr>
        <p:spPr bwMode="auto">
          <a:xfrm>
            <a:off x="5545138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14</a:t>
            </a:r>
          </a:p>
        </p:txBody>
      </p:sp>
      <p:sp>
        <p:nvSpPr>
          <p:cNvPr id="23599" name="Shape 182"/>
          <p:cNvSpPr>
            <a:spLocks noChangeArrowheads="1"/>
          </p:cNvSpPr>
          <p:nvPr/>
        </p:nvSpPr>
        <p:spPr bwMode="auto">
          <a:xfrm>
            <a:off x="5957888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16</a:t>
            </a:r>
          </a:p>
        </p:txBody>
      </p:sp>
      <p:sp>
        <p:nvSpPr>
          <p:cNvPr id="23600" name="Shape 183"/>
          <p:cNvSpPr>
            <a:spLocks noChangeArrowheads="1"/>
          </p:cNvSpPr>
          <p:nvPr/>
        </p:nvSpPr>
        <p:spPr bwMode="auto">
          <a:xfrm>
            <a:off x="6370638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18</a:t>
            </a:r>
          </a:p>
        </p:txBody>
      </p:sp>
      <p:sp>
        <p:nvSpPr>
          <p:cNvPr id="23601" name="Shape 184"/>
          <p:cNvSpPr>
            <a:spLocks noChangeArrowheads="1"/>
          </p:cNvSpPr>
          <p:nvPr/>
        </p:nvSpPr>
        <p:spPr bwMode="auto">
          <a:xfrm>
            <a:off x="6800850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20</a:t>
            </a:r>
          </a:p>
        </p:txBody>
      </p:sp>
      <p:sp>
        <p:nvSpPr>
          <p:cNvPr id="23602" name="Shape 185"/>
          <p:cNvSpPr>
            <a:spLocks noChangeArrowheads="1"/>
          </p:cNvSpPr>
          <p:nvPr/>
        </p:nvSpPr>
        <p:spPr bwMode="auto">
          <a:xfrm rot="-5376982">
            <a:off x="157163" y="2065338"/>
            <a:ext cx="4130675" cy="288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r>
              <a:rPr lang="it-IT" sz="1400">
                <a:solidFill>
                  <a:srgbClr val="000000"/>
                </a:solidFill>
                <a:cs typeface="Arial" charset="0"/>
                <a:sym typeface="Arial" charset="0"/>
              </a:rPr>
              <a:t>Percentuale delle dimensioni all’età di 20 anni</a:t>
            </a:r>
          </a:p>
        </p:txBody>
      </p:sp>
      <p:sp>
        <p:nvSpPr>
          <p:cNvPr id="23603" name="Shape 186"/>
          <p:cNvSpPr>
            <a:spLocks noChangeArrowheads="1"/>
          </p:cNvSpPr>
          <p:nvPr/>
        </p:nvSpPr>
        <p:spPr bwMode="auto">
          <a:xfrm>
            <a:off x="4140200" y="781050"/>
            <a:ext cx="804863" cy="5413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pPr algn="r"/>
            <a:r>
              <a:rPr lang="it-IT" sz="1600">
                <a:solidFill>
                  <a:srgbClr val="ED7D31"/>
                </a:solidFill>
                <a:cs typeface="Arial" charset="0"/>
                <a:sym typeface="Arial" charset="0"/>
              </a:rPr>
              <a:t>Tessuti</a:t>
            </a:r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pPr algn="r"/>
            <a:r>
              <a:rPr lang="it-IT" sz="1600">
                <a:solidFill>
                  <a:srgbClr val="ED7D31"/>
                </a:solidFill>
                <a:cs typeface="Arial" charset="0"/>
                <a:sym typeface="Arial" charset="0"/>
              </a:rPr>
              <a:t>linfoidi</a:t>
            </a:r>
          </a:p>
        </p:txBody>
      </p:sp>
      <p:sp>
        <p:nvSpPr>
          <p:cNvPr id="23604" name="Shape 187"/>
          <p:cNvSpPr>
            <a:spLocks noChangeArrowheads="1"/>
          </p:cNvSpPr>
          <p:nvPr/>
        </p:nvSpPr>
        <p:spPr bwMode="auto">
          <a:xfrm>
            <a:off x="4637088" y="1698625"/>
            <a:ext cx="1238250" cy="5413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1600">
                <a:solidFill>
                  <a:srgbClr val="FF0000"/>
                </a:solidFill>
                <a:cs typeface="Arial" charset="0"/>
                <a:sym typeface="Arial" charset="0"/>
              </a:rPr>
              <a:t>Cervello e testa</a:t>
            </a:r>
          </a:p>
        </p:txBody>
      </p:sp>
      <p:sp>
        <p:nvSpPr>
          <p:cNvPr id="188" name="Shape 188"/>
          <p:cNvSpPr/>
          <p:nvPr/>
        </p:nvSpPr>
        <p:spPr>
          <a:xfrm>
            <a:off x="2986088" y="2298700"/>
            <a:ext cx="4044950" cy="0"/>
          </a:xfrm>
          <a:prstGeom prst="line">
            <a:avLst/>
          </a:prstGeom>
          <a:ln w="19050">
            <a:solidFill/>
            <a:prstDash val="sysDot"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3606" name="Shape 189"/>
          <p:cNvSpPr>
            <a:spLocks noChangeArrowheads="1"/>
          </p:cNvSpPr>
          <p:nvPr/>
        </p:nvSpPr>
        <p:spPr bwMode="auto">
          <a:xfrm>
            <a:off x="4471988" y="4371975"/>
            <a:ext cx="1063625" cy="3127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600">
                <a:solidFill>
                  <a:srgbClr val="000000"/>
                </a:solidFill>
                <a:cs typeface="Arial" charset="0"/>
                <a:sym typeface="Arial" charset="0"/>
              </a:rPr>
              <a:t>Età in anni</a:t>
            </a:r>
          </a:p>
        </p:txBody>
      </p:sp>
      <p:sp>
        <p:nvSpPr>
          <p:cNvPr id="23607" name="Shape 190"/>
          <p:cNvSpPr>
            <a:spLocks noChangeArrowheads="1"/>
          </p:cNvSpPr>
          <p:nvPr/>
        </p:nvSpPr>
        <p:spPr bwMode="auto">
          <a:xfrm>
            <a:off x="5497513" y="3305175"/>
            <a:ext cx="1708150" cy="3127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600">
                <a:solidFill>
                  <a:srgbClr val="00B050"/>
                </a:solidFill>
                <a:cs typeface="Arial" charset="0"/>
                <a:sym typeface="Arial" charset="0"/>
              </a:rPr>
              <a:t>Organi riproduttivi</a:t>
            </a:r>
          </a:p>
        </p:txBody>
      </p:sp>
      <p:sp>
        <p:nvSpPr>
          <p:cNvPr id="23608" name="Shape 191"/>
          <p:cNvSpPr>
            <a:spLocks noChangeArrowheads="1"/>
          </p:cNvSpPr>
          <p:nvPr/>
        </p:nvSpPr>
        <p:spPr bwMode="auto">
          <a:xfrm>
            <a:off x="4311650" y="2449513"/>
            <a:ext cx="2465388" cy="5413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1600">
                <a:solidFill>
                  <a:srgbClr val="0070C0"/>
                </a:solidFill>
                <a:cs typeface="Arial" charset="0"/>
                <a:sym typeface="Arial" charset="0"/>
              </a:rPr>
              <a:t>Corpo e maggior parte degli organi interni</a:t>
            </a:r>
          </a:p>
        </p:txBody>
      </p:sp>
      <p:sp>
        <p:nvSpPr>
          <p:cNvPr id="23609" name="Shape 192"/>
          <p:cNvSpPr>
            <a:spLocks/>
          </p:cNvSpPr>
          <p:nvPr/>
        </p:nvSpPr>
        <p:spPr bwMode="auto">
          <a:xfrm>
            <a:off x="2849563" y="2278063"/>
            <a:ext cx="4038600" cy="1792287"/>
          </a:xfrm>
          <a:custGeom>
            <a:avLst/>
            <a:gdLst>
              <a:gd name="T0" fmla="*/ 377553152 w 21600"/>
              <a:gd name="T1" fmla="*/ 74557852 h 21544"/>
              <a:gd name="T2" fmla="*/ 377553152 w 21600"/>
              <a:gd name="T3" fmla="*/ 74557852 h 21544"/>
              <a:gd name="T4" fmla="*/ 377553152 w 21600"/>
              <a:gd name="T5" fmla="*/ 74557852 h 21544"/>
              <a:gd name="T6" fmla="*/ 377553152 w 21600"/>
              <a:gd name="T7" fmla="*/ 74557852 h 21544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544"/>
              <a:gd name="T14" fmla="*/ 21600 w 21600"/>
              <a:gd name="T15" fmla="*/ 21544 h 215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544" extrusionOk="0">
                <a:moveTo>
                  <a:pt x="0" y="21544"/>
                </a:moveTo>
                <a:cubicBezTo>
                  <a:pt x="77" y="21366"/>
                  <a:pt x="108" y="21211"/>
                  <a:pt x="186" y="21055"/>
                </a:cubicBezTo>
                <a:cubicBezTo>
                  <a:pt x="232" y="20833"/>
                  <a:pt x="294" y="20633"/>
                  <a:pt x="340" y="20411"/>
                </a:cubicBezTo>
                <a:cubicBezTo>
                  <a:pt x="371" y="20300"/>
                  <a:pt x="402" y="20100"/>
                  <a:pt x="402" y="20100"/>
                </a:cubicBezTo>
                <a:cubicBezTo>
                  <a:pt x="526" y="18788"/>
                  <a:pt x="371" y="20500"/>
                  <a:pt x="479" y="17633"/>
                </a:cubicBezTo>
                <a:cubicBezTo>
                  <a:pt x="495" y="17277"/>
                  <a:pt x="649" y="16877"/>
                  <a:pt x="711" y="16522"/>
                </a:cubicBezTo>
                <a:cubicBezTo>
                  <a:pt x="850" y="15611"/>
                  <a:pt x="928" y="14677"/>
                  <a:pt x="1191" y="13811"/>
                </a:cubicBezTo>
                <a:cubicBezTo>
                  <a:pt x="1237" y="13455"/>
                  <a:pt x="1314" y="13077"/>
                  <a:pt x="1453" y="12788"/>
                </a:cubicBezTo>
                <a:cubicBezTo>
                  <a:pt x="1515" y="12455"/>
                  <a:pt x="1608" y="12100"/>
                  <a:pt x="1747" y="11833"/>
                </a:cubicBezTo>
                <a:cubicBezTo>
                  <a:pt x="1794" y="11611"/>
                  <a:pt x="1840" y="11388"/>
                  <a:pt x="1933" y="11188"/>
                </a:cubicBezTo>
                <a:cubicBezTo>
                  <a:pt x="1964" y="11033"/>
                  <a:pt x="2025" y="10833"/>
                  <a:pt x="2072" y="10700"/>
                </a:cubicBezTo>
                <a:cubicBezTo>
                  <a:pt x="2118" y="10588"/>
                  <a:pt x="2180" y="10500"/>
                  <a:pt x="2226" y="10388"/>
                </a:cubicBezTo>
                <a:cubicBezTo>
                  <a:pt x="2257" y="10344"/>
                  <a:pt x="2304" y="10233"/>
                  <a:pt x="2304" y="10233"/>
                </a:cubicBezTo>
                <a:cubicBezTo>
                  <a:pt x="2366" y="9900"/>
                  <a:pt x="2427" y="9566"/>
                  <a:pt x="2567" y="9277"/>
                </a:cubicBezTo>
                <a:cubicBezTo>
                  <a:pt x="2659" y="8722"/>
                  <a:pt x="3015" y="8055"/>
                  <a:pt x="3309" y="7677"/>
                </a:cubicBezTo>
                <a:cubicBezTo>
                  <a:pt x="3587" y="6855"/>
                  <a:pt x="4051" y="6366"/>
                  <a:pt x="4453" y="5700"/>
                </a:cubicBezTo>
                <a:cubicBezTo>
                  <a:pt x="4700" y="5277"/>
                  <a:pt x="4932" y="4766"/>
                  <a:pt x="5272" y="4477"/>
                </a:cubicBezTo>
                <a:cubicBezTo>
                  <a:pt x="5443" y="4077"/>
                  <a:pt x="5906" y="3700"/>
                  <a:pt x="6231" y="3566"/>
                </a:cubicBezTo>
                <a:cubicBezTo>
                  <a:pt x="6339" y="3455"/>
                  <a:pt x="6463" y="3433"/>
                  <a:pt x="6571" y="3300"/>
                </a:cubicBezTo>
                <a:cubicBezTo>
                  <a:pt x="6788" y="3033"/>
                  <a:pt x="6989" y="2700"/>
                  <a:pt x="7236" y="2500"/>
                </a:cubicBezTo>
                <a:cubicBezTo>
                  <a:pt x="7901" y="1944"/>
                  <a:pt x="8597" y="1655"/>
                  <a:pt x="9354" y="1433"/>
                </a:cubicBezTo>
                <a:cubicBezTo>
                  <a:pt x="9849" y="1122"/>
                  <a:pt x="10344" y="766"/>
                  <a:pt x="10870" y="633"/>
                </a:cubicBezTo>
                <a:cubicBezTo>
                  <a:pt x="11333" y="344"/>
                  <a:pt x="11936" y="455"/>
                  <a:pt x="12431" y="366"/>
                </a:cubicBezTo>
                <a:cubicBezTo>
                  <a:pt x="13096" y="122"/>
                  <a:pt x="13900" y="144"/>
                  <a:pt x="14580" y="100"/>
                </a:cubicBezTo>
                <a:cubicBezTo>
                  <a:pt x="15199" y="-56"/>
                  <a:pt x="15709" y="11"/>
                  <a:pt x="16358" y="33"/>
                </a:cubicBezTo>
                <a:cubicBezTo>
                  <a:pt x="17456" y="344"/>
                  <a:pt x="18647" y="144"/>
                  <a:pt x="19776" y="255"/>
                </a:cubicBezTo>
                <a:cubicBezTo>
                  <a:pt x="20100" y="322"/>
                  <a:pt x="20332" y="388"/>
                  <a:pt x="20672" y="411"/>
                </a:cubicBezTo>
                <a:cubicBezTo>
                  <a:pt x="20873" y="477"/>
                  <a:pt x="21059" y="522"/>
                  <a:pt x="21260" y="566"/>
                </a:cubicBezTo>
                <a:cubicBezTo>
                  <a:pt x="21368" y="633"/>
                  <a:pt x="21476" y="677"/>
                  <a:pt x="21600" y="677"/>
                </a:cubicBezTo>
              </a:path>
            </a:pathLst>
          </a:custGeom>
          <a:noFill/>
          <a:ln w="38100">
            <a:solidFill>
              <a:srgbClr val="E42F1C"/>
            </a:solidFill>
            <a:prstDash val="lgDashDot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196"/>
          <p:cNvGrpSpPr>
            <a:grpSpLocks/>
          </p:cNvGrpSpPr>
          <p:nvPr/>
        </p:nvGrpSpPr>
        <p:grpSpPr bwMode="auto">
          <a:xfrm>
            <a:off x="4979988" y="2293938"/>
            <a:ext cx="371475" cy="2206625"/>
            <a:chOff x="0" y="0"/>
            <a:chExt cx="372028" cy="2205987"/>
          </a:xfrm>
        </p:grpSpPr>
        <p:sp>
          <p:nvSpPr>
            <p:cNvPr id="194" name="Shape 194"/>
            <p:cNvSpPr/>
            <p:nvPr/>
          </p:nvSpPr>
          <p:spPr>
            <a:xfrm flipV="1">
              <a:off x="149447" y="0"/>
              <a:ext cx="0" cy="1912384"/>
            </a:xfrm>
            <a:prstGeom prst="line">
              <a:avLst/>
            </a:prstGeom>
            <a:noFill/>
            <a:ln w="38100" cap="flat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lIns="0" tIns="0" rIns="0" bIns="0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 sz="1200" kern="0">
                <a:solidFill>
                  <a:sysClr val="windowText" lastClr="000000"/>
                </a:solidFill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24635" name="Shape 195"/>
            <p:cNvSpPr>
              <a:spLocks noChangeArrowheads="1"/>
            </p:cNvSpPr>
            <p:nvPr/>
          </p:nvSpPr>
          <p:spPr bwMode="auto">
            <a:xfrm>
              <a:off x="0" y="1847849"/>
              <a:ext cx="372029" cy="35813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8" tIns="45718" rIns="45718" bIns="45718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  <a:latin typeface="Calibri" pitchFamily="34" charset="0"/>
                  <a:sym typeface="Calibri" pitchFamily="34" charset="0"/>
                </a:rPr>
                <a:t>11</a:t>
              </a:r>
            </a:p>
          </p:txBody>
        </p:sp>
      </p:grpSp>
      <p:sp>
        <p:nvSpPr>
          <p:cNvPr id="24578" name="Shape 197"/>
          <p:cNvSpPr>
            <a:spLocks noChangeArrowheads="1"/>
          </p:cNvSpPr>
          <p:nvPr/>
        </p:nvSpPr>
        <p:spPr bwMode="auto">
          <a:xfrm>
            <a:off x="2390775" y="4821238"/>
            <a:ext cx="5035550" cy="36671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just"/>
            <a:r>
              <a:rPr lang="it-IT" sz="1000">
                <a:solidFill>
                  <a:srgbClr val="000000"/>
                </a:solidFill>
                <a:cs typeface="Arial" charset="0"/>
                <a:sym typeface="Arial" charset="0"/>
              </a:rPr>
              <a:t>Andamento temporale dell’accrescimento, nella vita post-natale, di alcuni distretti corporei. </a:t>
            </a:r>
            <a:r>
              <a:rPr lang="it-IT" sz="1000" i="1">
                <a:solidFill>
                  <a:srgbClr val="000000"/>
                </a:solidFill>
                <a:cs typeface="Arial" charset="0"/>
                <a:sym typeface="Arial" charset="0"/>
              </a:rPr>
              <a:t>Modificata da Current Pediatric Diagnosis &amp; Treatment, 1984</a:t>
            </a:r>
          </a:p>
        </p:txBody>
      </p:sp>
      <p:sp>
        <p:nvSpPr>
          <p:cNvPr id="24579" name="Shape 198"/>
          <p:cNvSpPr>
            <a:spLocks/>
          </p:cNvSpPr>
          <p:nvPr/>
        </p:nvSpPr>
        <p:spPr bwMode="auto">
          <a:xfrm>
            <a:off x="2820988" y="677863"/>
            <a:ext cx="4067175" cy="3359150"/>
          </a:xfrm>
          <a:custGeom>
            <a:avLst/>
            <a:gdLst>
              <a:gd name="T0" fmla="*/ 382914691 w 21600"/>
              <a:gd name="T1" fmla="*/ 261451178 h 21576"/>
              <a:gd name="T2" fmla="*/ 382914691 w 21600"/>
              <a:gd name="T3" fmla="*/ 261451178 h 21576"/>
              <a:gd name="T4" fmla="*/ 382914691 w 21600"/>
              <a:gd name="T5" fmla="*/ 261451178 h 21576"/>
              <a:gd name="T6" fmla="*/ 382914691 w 21600"/>
              <a:gd name="T7" fmla="*/ 261451178 h 21576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576"/>
              <a:gd name="T14" fmla="*/ 21600 w 21600"/>
              <a:gd name="T15" fmla="*/ 21576 h 21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576" extrusionOk="0">
                <a:moveTo>
                  <a:pt x="21600" y="10378"/>
                </a:moveTo>
                <a:cubicBezTo>
                  <a:pt x="21354" y="10343"/>
                  <a:pt x="21124" y="10259"/>
                  <a:pt x="20894" y="10212"/>
                </a:cubicBezTo>
                <a:cubicBezTo>
                  <a:pt x="20648" y="10069"/>
                  <a:pt x="20449" y="9879"/>
                  <a:pt x="20203" y="9725"/>
                </a:cubicBezTo>
                <a:cubicBezTo>
                  <a:pt x="20034" y="9618"/>
                  <a:pt x="19804" y="9559"/>
                  <a:pt x="19650" y="9440"/>
                </a:cubicBezTo>
                <a:cubicBezTo>
                  <a:pt x="19374" y="9226"/>
                  <a:pt x="19313" y="8977"/>
                  <a:pt x="18975" y="8811"/>
                </a:cubicBezTo>
                <a:cubicBezTo>
                  <a:pt x="18929" y="8680"/>
                  <a:pt x="18729" y="8502"/>
                  <a:pt x="18606" y="8407"/>
                </a:cubicBezTo>
                <a:cubicBezTo>
                  <a:pt x="18560" y="8276"/>
                  <a:pt x="18391" y="8098"/>
                  <a:pt x="18284" y="7980"/>
                </a:cubicBezTo>
                <a:cubicBezTo>
                  <a:pt x="18238" y="7920"/>
                  <a:pt x="18130" y="7813"/>
                  <a:pt x="18130" y="7813"/>
                </a:cubicBezTo>
                <a:cubicBezTo>
                  <a:pt x="18100" y="7718"/>
                  <a:pt x="18054" y="7635"/>
                  <a:pt x="17992" y="7552"/>
                </a:cubicBezTo>
                <a:cubicBezTo>
                  <a:pt x="17946" y="7493"/>
                  <a:pt x="17839" y="7386"/>
                  <a:pt x="17839" y="7386"/>
                </a:cubicBezTo>
                <a:cubicBezTo>
                  <a:pt x="17793" y="7267"/>
                  <a:pt x="17747" y="7148"/>
                  <a:pt x="17655" y="7041"/>
                </a:cubicBezTo>
                <a:cubicBezTo>
                  <a:pt x="17501" y="6626"/>
                  <a:pt x="17317" y="6210"/>
                  <a:pt x="17025" y="5842"/>
                </a:cubicBezTo>
                <a:cubicBezTo>
                  <a:pt x="16948" y="5628"/>
                  <a:pt x="16856" y="5426"/>
                  <a:pt x="16764" y="5225"/>
                </a:cubicBezTo>
                <a:cubicBezTo>
                  <a:pt x="16626" y="4916"/>
                  <a:pt x="16595" y="4548"/>
                  <a:pt x="16365" y="4275"/>
                </a:cubicBezTo>
                <a:cubicBezTo>
                  <a:pt x="16334" y="4180"/>
                  <a:pt x="16258" y="4120"/>
                  <a:pt x="16212" y="4025"/>
                </a:cubicBezTo>
                <a:cubicBezTo>
                  <a:pt x="16119" y="3823"/>
                  <a:pt x="16073" y="3610"/>
                  <a:pt x="15920" y="3420"/>
                </a:cubicBezTo>
                <a:cubicBezTo>
                  <a:pt x="15766" y="3004"/>
                  <a:pt x="15567" y="2588"/>
                  <a:pt x="15413" y="2173"/>
                </a:cubicBezTo>
                <a:cubicBezTo>
                  <a:pt x="15383" y="2113"/>
                  <a:pt x="15321" y="2054"/>
                  <a:pt x="15290" y="1995"/>
                </a:cubicBezTo>
                <a:cubicBezTo>
                  <a:pt x="15214" y="1817"/>
                  <a:pt x="15198" y="1591"/>
                  <a:pt x="15075" y="1425"/>
                </a:cubicBezTo>
                <a:cubicBezTo>
                  <a:pt x="14768" y="997"/>
                  <a:pt x="15029" y="1425"/>
                  <a:pt x="14861" y="1175"/>
                </a:cubicBezTo>
                <a:cubicBezTo>
                  <a:pt x="14722" y="962"/>
                  <a:pt x="14615" y="475"/>
                  <a:pt x="14415" y="320"/>
                </a:cubicBezTo>
                <a:cubicBezTo>
                  <a:pt x="14170" y="130"/>
                  <a:pt x="13863" y="95"/>
                  <a:pt x="13571" y="0"/>
                </a:cubicBezTo>
                <a:cubicBezTo>
                  <a:pt x="13371" y="12"/>
                  <a:pt x="13141" y="-24"/>
                  <a:pt x="12972" y="59"/>
                </a:cubicBezTo>
                <a:cubicBezTo>
                  <a:pt x="12681" y="190"/>
                  <a:pt x="12573" y="451"/>
                  <a:pt x="12312" y="570"/>
                </a:cubicBezTo>
                <a:cubicBezTo>
                  <a:pt x="12235" y="677"/>
                  <a:pt x="12128" y="700"/>
                  <a:pt x="12051" y="807"/>
                </a:cubicBezTo>
                <a:cubicBezTo>
                  <a:pt x="12005" y="1057"/>
                  <a:pt x="11913" y="1306"/>
                  <a:pt x="11790" y="1543"/>
                </a:cubicBezTo>
                <a:cubicBezTo>
                  <a:pt x="11759" y="1733"/>
                  <a:pt x="11744" y="1876"/>
                  <a:pt x="11606" y="2030"/>
                </a:cubicBezTo>
                <a:cubicBezTo>
                  <a:pt x="11529" y="2232"/>
                  <a:pt x="11422" y="2434"/>
                  <a:pt x="11314" y="2624"/>
                </a:cubicBezTo>
                <a:cubicBezTo>
                  <a:pt x="11222" y="2980"/>
                  <a:pt x="11130" y="3289"/>
                  <a:pt x="10946" y="3622"/>
                </a:cubicBezTo>
                <a:cubicBezTo>
                  <a:pt x="10915" y="3728"/>
                  <a:pt x="10762" y="3907"/>
                  <a:pt x="10762" y="3907"/>
                </a:cubicBezTo>
                <a:cubicBezTo>
                  <a:pt x="10716" y="4025"/>
                  <a:pt x="10670" y="4132"/>
                  <a:pt x="10623" y="4251"/>
                </a:cubicBezTo>
                <a:cubicBezTo>
                  <a:pt x="10608" y="4287"/>
                  <a:pt x="10577" y="4370"/>
                  <a:pt x="10577" y="4370"/>
                </a:cubicBezTo>
                <a:cubicBezTo>
                  <a:pt x="10516" y="4785"/>
                  <a:pt x="10301" y="5201"/>
                  <a:pt x="10132" y="5593"/>
                </a:cubicBezTo>
                <a:cubicBezTo>
                  <a:pt x="10025" y="5854"/>
                  <a:pt x="9963" y="6163"/>
                  <a:pt x="9764" y="6388"/>
                </a:cubicBezTo>
                <a:cubicBezTo>
                  <a:pt x="9626" y="6780"/>
                  <a:pt x="9487" y="7279"/>
                  <a:pt x="9180" y="7611"/>
                </a:cubicBezTo>
                <a:cubicBezTo>
                  <a:pt x="9088" y="7861"/>
                  <a:pt x="8858" y="8336"/>
                  <a:pt x="8658" y="8550"/>
                </a:cubicBezTo>
                <a:cubicBezTo>
                  <a:pt x="8566" y="8823"/>
                  <a:pt x="8397" y="9179"/>
                  <a:pt x="8183" y="9404"/>
                </a:cubicBezTo>
                <a:cubicBezTo>
                  <a:pt x="8106" y="9630"/>
                  <a:pt x="7998" y="9903"/>
                  <a:pt x="7814" y="10093"/>
                </a:cubicBezTo>
                <a:cubicBezTo>
                  <a:pt x="7768" y="10212"/>
                  <a:pt x="7722" y="10331"/>
                  <a:pt x="7630" y="10438"/>
                </a:cubicBezTo>
                <a:cubicBezTo>
                  <a:pt x="7568" y="10616"/>
                  <a:pt x="7507" y="10806"/>
                  <a:pt x="7369" y="10948"/>
                </a:cubicBezTo>
                <a:cubicBezTo>
                  <a:pt x="7323" y="11067"/>
                  <a:pt x="7246" y="11198"/>
                  <a:pt x="7154" y="11293"/>
                </a:cubicBezTo>
                <a:cubicBezTo>
                  <a:pt x="7123" y="11388"/>
                  <a:pt x="7077" y="11459"/>
                  <a:pt x="7000" y="11542"/>
                </a:cubicBezTo>
                <a:cubicBezTo>
                  <a:pt x="6954" y="11673"/>
                  <a:pt x="6924" y="11779"/>
                  <a:pt x="6816" y="11886"/>
                </a:cubicBezTo>
                <a:cubicBezTo>
                  <a:pt x="6739" y="12088"/>
                  <a:pt x="6586" y="12243"/>
                  <a:pt x="6386" y="12397"/>
                </a:cubicBezTo>
                <a:cubicBezTo>
                  <a:pt x="6171" y="12848"/>
                  <a:pt x="5696" y="13181"/>
                  <a:pt x="5388" y="13596"/>
                </a:cubicBezTo>
                <a:cubicBezTo>
                  <a:pt x="5204" y="13846"/>
                  <a:pt x="4989" y="14178"/>
                  <a:pt x="4682" y="14344"/>
                </a:cubicBezTo>
                <a:cubicBezTo>
                  <a:pt x="4636" y="14475"/>
                  <a:pt x="4483" y="14582"/>
                  <a:pt x="4360" y="14677"/>
                </a:cubicBezTo>
                <a:cubicBezTo>
                  <a:pt x="4283" y="14831"/>
                  <a:pt x="4176" y="14902"/>
                  <a:pt x="4053" y="15021"/>
                </a:cubicBezTo>
                <a:cubicBezTo>
                  <a:pt x="3761" y="15306"/>
                  <a:pt x="3485" y="15603"/>
                  <a:pt x="3178" y="15876"/>
                </a:cubicBezTo>
                <a:cubicBezTo>
                  <a:pt x="3055" y="15983"/>
                  <a:pt x="2932" y="16090"/>
                  <a:pt x="2809" y="16197"/>
                </a:cubicBezTo>
                <a:cubicBezTo>
                  <a:pt x="2717" y="16268"/>
                  <a:pt x="2579" y="16446"/>
                  <a:pt x="2579" y="16446"/>
                </a:cubicBezTo>
                <a:cubicBezTo>
                  <a:pt x="2502" y="16672"/>
                  <a:pt x="2257" y="16850"/>
                  <a:pt x="2103" y="17052"/>
                </a:cubicBezTo>
                <a:cubicBezTo>
                  <a:pt x="2072" y="17087"/>
                  <a:pt x="2057" y="17123"/>
                  <a:pt x="2026" y="17159"/>
                </a:cubicBezTo>
                <a:cubicBezTo>
                  <a:pt x="1996" y="17194"/>
                  <a:pt x="1950" y="17206"/>
                  <a:pt x="1919" y="17242"/>
                </a:cubicBezTo>
                <a:cubicBezTo>
                  <a:pt x="1873" y="17301"/>
                  <a:pt x="1781" y="17420"/>
                  <a:pt x="1781" y="17420"/>
                </a:cubicBezTo>
                <a:cubicBezTo>
                  <a:pt x="1735" y="17610"/>
                  <a:pt x="1735" y="17729"/>
                  <a:pt x="1551" y="17871"/>
                </a:cubicBezTo>
                <a:cubicBezTo>
                  <a:pt x="1474" y="18073"/>
                  <a:pt x="1243" y="18204"/>
                  <a:pt x="1105" y="18382"/>
                </a:cubicBezTo>
                <a:cubicBezTo>
                  <a:pt x="1044" y="18465"/>
                  <a:pt x="890" y="18643"/>
                  <a:pt x="890" y="18643"/>
                </a:cubicBezTo>
                <a:cubicBezTo>
                  <a:pt x="798" y="18904"/>
                  <a:pt x="614" y="19154"/>
                  <a:pt x="522" y="19415"/>
                </a:cubicBezTo>
                <a:cubicBezTo>
                  <a:pt x="476" y="19914"/>
                  <a:pt x="445" y="20460"/>
                  <a:pt x="184" y="20923"/>
                </a:cubicBezTo>
                <a:cubicBezTo>
                  <a:pt x="138" y="21149"/>
                  <a:pt x="0" y="21350"/>
                  <a:pt x="0" y="21576"/>
                </a:cubicBezTo>
              </a:path>
            </a:pathLst>
          </a:custGeom>
          <a:noFill/>
          <a:ln w="28575">
            <a:solidFill>
              <a:srgbClr val="ED7D31"/>
            </a:solidFill>
            <a:prstDash val="lgDash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4580" name="Shape 199"/>
          <p:cNvSpPr>
            <a:spLocks/>
          </p:cNvSpPr>
          <p:nvPr/>
        </p:nvSpPr>
        <p:spPr bwMode="auto">
          <a:xfrm>
            <a:off x="2820988" y="2303463"/>
            <a:ext cx="4102100" cy="1724025"/>
          </a:xfrm>
          <a:custGeom>
            <a:avLst/>
            <a:gdLst>
              <a:gd name="T0" fmla="*/ 389519228 w 21600"/>
              <a:gd name="T1" fmla="*/ 68802401 h 21600"/>
              <a:gd name="T2" fmla="*/ 389519228 w 21600"/>
              <a:gd name="T3" fmla="*/ 68802401 h 21600"/>
              <a:gd name="T4" fmla="*/ 389519228 w 21600"/>
              <a:gd name="T5" fmla="*/ 68802401 h 21600"/>
              <a:gd name="T6" fmla="*/ 389519228 w 21600"/>
              <a:gd name="T7" fmla="*/ 68802401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600" y="0"/>
                </a:moveTo>
                <a:cubicBezTo>
                  <a:pt x="21052" y="46"/>
                  <a:pt x="20763" y="139"/>
                  <a:pt x="20276" y="324"/>
                </a:cubicBezTo>
                <a:cubicBezTo>
                  <a:pt x="20108" y="509"/>
                  <a:pt x="19926" y="695"/>
                  <a:pt x="19728" y="764"/>
                </a:cubicBezTo>
                <a:cubicBezTo>
                  <a:pt x="19636" y="880"/>
                  <a:pt x="19621" y="903"/>
                  <a:pt x="19515" y="949"/>
                </a:cubicBezTo>
                <a:cubicBezTo>
                  <a:pt x="19438" y="995"/>
                  <a:pt x="19301" y="1042"/>
                  <a:pt x="19301" y="1042"/>
                </a:cubicBezTo>
                <a:cubicBezTo>
                  <a:pt x="19119" y="1227"/>
                  <a:pt x="18951" y="1459"/>
                  <a:pt x="18753" y="1597"/>
                </a:cubicBezTo>
                <a:cubicBezTo>
                  <a:pt x="18601" y="1713"/>
                  <a:pt x="18449" y="1736"/>
                  <a:pt x="18312" y="1875"/>
                </a:cubicBezTo>
                <a:cubicBezTo>
                  <a:pt x="18038" y="2130"/>
                  <a:pt x="17825" y="2500"/>
                  <a:pt x="17536" y="2709"/>
                </a:cubicBezTo>
                <a:cubicBezTo>
                  <a:pt x="17323" y="3079"/>
                  <a:pt x="17079" y="3519"/>
                  <a:pt x="16805" y="3774"/>
                </a:cubicBezTo>
                <a:cubicBezTo>
                  <a:pt x="16607" y="4283"/>
                  <a:pt x="16257" y="5001"/>
                  <a:pt x="15968" y="5441"/>
                </a:cubicBezTo>
                <a:cubicBezTo>
                  <a:pt x="15922" y="5695"/>
                  <a:pt x="15800" y="5927"/>
                  <a:pt x="15679" y="6112"/>
                </a:cubicBezTo>
                <a:cubicBezTo>
                  <a:pt x="15633" y="6367"/>
                  <a:pt x="15526" y="6390"/>
                  <a:pt x="15420" y="6552"/>
                </a:cubicBezTo>
                <a:cubicBezTo>
                  <a:pt x="15192" y="6899"/>
                  <a:pt x="15070" y="7362"/>
                  <a:pt x="14841" y="7709"/>
                </a:cubicBezTo>
                <a:cubicBezTo>
                  <a:pt x="14750" y="8057"/>
                  <a:pt x="14552" y="8265"/>
                  <a:pt x="14370" y="8496"/>
                </a:cubicBezTo>
                <a:cubicBezTo>
                  <a:pt x="14035" y="8913"/>
                  <a:pt x="13730" y="9423"/>
                  <a:pt x="13304" y="9608"/>
                </a:cubicBezTo>
                <a:cubicBezTo>
                  <a:pt x="13121" y="9816"/>
                  <a:pt x="12863" y="10071"/>
                  <a:pt x="12649" y="10163"/>
                </a:cubicBezTo>
                <a:cubicBezTo>
                  <a:pt x="12467" y="10372"/>
                  <a:pt x="12223" y="10511"/>
                  <a:pt x="11995" y="10603"/>
                </a:cubicBezTo>
                <a:cubicBezTo>
                  <a:pt x="11812" y="10765"/>
                  <a:pt x="11614" y="10858"/>
                  <a:pt x="11401" y="10950"/>
                </a:cubicBezTo>
                <a:cubicBezTo>
                  <a:pt x="11325" y="10974"/>
                  <a:pt x="11188" y="11043"/>
                  <a:pt x="11188" y="11043"/>
                </a:cubicBezTo>
                <a:cubicBezTo>
                  <a:pt x="11082" y="11159"/>
                  <a:pt x="10990" y="11228"/>
                  <a:pt x="10853" y="11275"/>
                </a:cubicBezTo>
                <a:cubicBezTo>
                  <a:pt x="10488" y="11668"/>
                  <a:pt x="9803" y="11622"/>
                  <a:pt x="9438" y="11668"/>
                </a:cubicBezTo>
                <a:cubicBezTo>
                  <a:pt x="9331" y="11691"/>
                  <a:pt x="9103" y="11714"/>
                  <a:pt x="9103" y="11714"/>
                </a:cubicBezTo>
                <a:cubicBezTo>
                  <a:pt x="8007" y="12062"/>
                  <a:pt x="6819" y="12201"/>
                  <a:pt x="5708" y="12386"/>
                </a:cubicBezTo>
                <a:cubicBezTo>
                  <a:pt x="5556" y="12455"/>
                  <a:pt x="5419" y="12548"/>
                  <a:pt x="5267" y="12617"/>
                </a:cubicBezTo>
                <a:cubicBezTo>
                  <a:pt x="5191" y="12664"/>
                  <a:pt x="5054" y="12710"/>
                  <a:pt x="5054" y="12710"/>
                </a:cubicBezTo>
                <a:cubicBezTo>
                  <a:pt x="4871" y="12872"/>
                  <a:pt x="4688" y="12918"/>
                  <a:pt x="4506" y="13057"/>
                </a:cubicBezTo>
                <a:cubicBezTo>
                  <a:pt x="4277" y="13242"/>
                  <a:pt x="4064" y="13451"/>
                  <a:pt x="3836" y="13659"/>
                </a:cubicBezTo>
                <a:cubicBezTo>
                  <a:pt x="3379" y="14076"/>
                  <a:pt x="3014" y="14678"/>
                  <a:pt x="2527" y="15002"/>
                </a:cubicBezTo>
                <a:cubicBezTo>
                  <a:pt x="2283" y="15372"/>
                  <a:pt x="1994" y="15627"/>
                  <a:pt x="1796" y="16044"/>
                </a:cubicBezTo>
                <a:cubicBezTo>
                  <a:pt x="1674" y="16761"/>
                  <a:pt x="1203" y="17132"/>
                  <a:pt x="959" y="17711"/>
                </a:cubicBezTo>
                <a:cubicBezTo>
                  <a:pt x="852" y="17965"/>
                  <a:pt x="761" y="18174"/>
                  <a:pt x="624" y="18382"/>
                </a:cubicBezTo>
                <a:cubicBezTo>
                  <a:pt x="518" y="18984"/>
                  <a:pt x="259" y="19493"/>
                  <a:pt x="152" y="20118"/>
                </a:cubicBezTo>
                <a:cubicBezTo>
                  <a:pt x="137" y="20419"/>
                  <a:pt x="137" y="20697"/>
                  <a:pt x="122" y="20998"/>
                </a:cubicBezTo>
                <a:cubicBezTo>
                  <a:pt x="107" y="21206"/>
                  <a:pt x="0" y="21392"/>
                  <a:pt x="0" y="21600"/>
                </a:cubicBezTo>
              </a:path>
            </a:pathLst>
          </a:custGeom>
          <a:noFill/>
          <a:ln w="38100">
            <a:solidFill>
              <a:srgbClr val="5B9BD5"/>
            </a:solidFill>
            <a:prstDash val="lgDashDotDot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4581" name="Shape 200"/>
          <p:cNvSpPr>
            <a:spLocks/>
          </p:cNvSpPr>
          <p:nvPr/>
        </p:nvSpPr>
        <p:spPr bwMode="auto">
          <a:xfrm>
            <a:off x="2835275" y="2293938"/>
            <a:ext cx="4087813" cy="1739900"/>
          </a:xfrm>
          <a:custGeom>
            <a:avLst/>
            <a:gdLst>
              <a:gd name="T0" fmla="*/ 386810585 w 21600"/>
              <a:gd name="T1" fmla="*/ 70075353 h 21600"/>
              <a:gd name="T2" fmla="*/ 386810585 w 21600"/>
              <a:gd name="T3" fmla="*/ 70075353 h 21600"/>
              <a:gd name="T4" fmla="*/ 386810585 w 21600"/>
              <a:gd name="T5" fmla="*/ 70075353 h 21600"/>
              <a:gd name="T6" fmla="*/ 386810585 w 21600"/>
              <a:gd name="T7" fmla="*/ 70075353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1600" y="0"/>
                </a:moveTo>
                <a:cubicBezTo>
                  <a:pt x="21539" y="230"/>
                  <a:pt x="21447" y="459"/>
                  <a:pt x="21340" y="666"/>
                </a:cubicBezTo>
                <a:cubicBezTo>
                  <a:pt x="21279" y="987"/>
                  <a:pt x="21157" y="1377"/>
                  <a:pt x="21050" y="1653"/>
                </a:cubicBezTo>
                <a:cubicBezTo>
                  <a:pt x="21004" y="1767"/>
                  <a:pt x="20897" y="1974"/>
                  <a:pt x="20897" y="1974"/>
                </a:cubicBezTo>
                <a:cubicBezTo>
                  <a:pt x="20775" y="2663"/>
                  <a:pt x="20622" y="3558"/>
                  <a:pt x="20347" y="4132"/>
                </a:cubicBezTo>
                <a:cubicBezTo>
                  <a:pt x="20302" y="4407"/>
                  <a:pt x="20240" y="4729"/>
                  <a:pt x="20134" y="4958"/>
                </a:cubicBezTo>
                <a:cubicBezTo>
                  <a:pt x="19965" y="5784"/>
                  <a:pt x="19797" y="7254"/>
                  <a:pt x="19507" y="7942"/>
                </a:cubicBezTo>
                <a:cubicBezTo>
                  <a:pt x="19446" y="8264"/>
                  <a:pt x="19370" y="8654"/>
                  <a:pt x="19248" y="8929"/>
                </a:cubicBezTo>
                <a:cubicBezTo>
                  <a:pt x="19156" y="9365"/>
                  <a:pt x="19110" y="9824"/>
                  <a:pt x="18988" y="10238"/>
                </a:cubicBezTo>
                <a:cubicBezTo>
                  <a:pt x="18911" y="10857"/>
                  <a:pt x="18759" y="11638"/>
                  <a:pt x="18514" y="12166"/>
                </a:cubicBezTo>
                <a:cubicBezTo>
                  <a:pt x="18468" y="12395"/>
                  <a:pt x="18423" y="12625"/>
                  <a:pt x="18331" y="12831"/>
                </a:cubicBezTo>
                <a:cubicBezTo>
                  <a:pt x="18239" y="13313"/>
                  <a:pt x="18087" y="13910"/>
                  <a:pt x="17888" y="14323"/>
                </a:cubicBezTo>
                <a:cubicBezTo>
                  <a:pt x="17781" y="14874"/>
                  <a:pt x="17491" y="15609"/>
                  <a:pt x="17155" y="15930"/>
                </a:cubicBezTo>
                <a:cubicBezTo>
                  <a:pt x="16910" y="16573"/>
                  <a:pt x="16070" y="17422"/>
                  <a:pt x="15581" y="17629"/>
                </a:cubicBezTo>
                <a:cubicBezTo>
                  <a:pt x="14986" y="18272"/>
                  <a:pt x="14161" y="18455"/>
                  <a:pt x="13458" y="18616"/>
                </a:cubicBezTo>
                <a:cubicBezTo>
                  <a:pt x="13229" y="18754"/>
                  <a:pt x="12969" y="18754"/>
                  <a:pt x="12725" y="18777"/>
                </a:cubicBezTo>
                <a:cubicBezTo>
                  <a:pt x="12343" y="18891"/>
                  <a:pt x="11976" y="18845"/>
                  <a:pt x="11594" y="18960"/>
                </a:cubicBezTo>
                <a:cubicBezTo>
                  <a:pt x="10036" y="18914"/>
                  <a:pt x="8524" y="18845"/>
                  <a:pt x="6966" y="19006"/>
                </a:cubicBezTo>
                <a:cubicBezTo>
                  <a:pt x="6034" y="19419"/>
                  <a:pt x="4995" y="19350"/>
                  <a:pt x="4033" y="19442"/>
                </a:cubicBezTo>
                <a:cubicBezTo>
                  <a:pt x="3544" y="19695"/>
                  <a:pt x="2964" y="19603"/>
                  <a:pt x="2459" y="19718"/>
                </a:cubicBezTo>
                <a:cubicBezTo>
                  <a:pt x="2139" y="19924"/>
                  <a:pt x="1726" y="20131"/>
                  <a:pt x="1390" y="20269"/>
                </a:cubicBezTo>
                <a:cubicBezTo>
                  <a:pt x="1222" y="20452"/>
                  <a:pt x="1039" y="20636"/>
                  <a:pt x="840" y="20705"/>
                </a:cubicBezTo>
                <a:cubicBezTo>
                  <a:pt x="550" y="21003"/>
                  <a:pt x="244" y="21233"/>
                  <a:pt x="0" y="21600"/>
                </a:cubicBezTo>
              </a:path>
            </a:pathLst>
          </a:custGeom>
          <a:noFill/>
          <a:ln w="28575">
            <a:solidFill>
              <a:srgbClr val="00B050"/>
            </a:solidFill>
            <a:prstDash val="dash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01" name="Shape 201"/>
          <p:cNvSpPr/>
          <p:nvPr/>
        </p:nvSpPr>
        <p:spPr>
          <a:xfrm>
            <a:off x="2843213" y="4052888"/>
            <a:ext cx="4164012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7002463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65786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61595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5" name="Shape 205"/>
          <p:cNvSpPr/>
          <p:nvPr/>
        </p:nvSpPr>
        <p:spPr>
          <a:xfrm>
            <a:off x="5741988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53213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49022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4484688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9" name="Shape 209"/>
          <p:cNvSpPr/>
          <p:nvPr/>
        </p:nvSpPr>
        <p:spPr>
          <a:xfrm>
            <a:off x="40640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0" name="Shape 210"/>
          <p:cNvSpPr/>
          <p:nvPr/>
        </p:nvSpPr>
        <p:spPr>
          <a:xfrm>
            <a:off x="36449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3225800" y="3971925"/>
            <a:ext cx="0" cy="889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2843213" y="555625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2843213" y="903288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2843213" y="1250950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2843213" y="1598613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2843213" y="1946275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2843213" y="2293938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2843213" y="2641600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2843213" y="2989263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0" name="Shape 220"/>
          <p:cNvSpPr/>
          <p:nvPr/>
        </p:nvSpPr>
        <p:spPr>
          <a:xfrm>
            <a:off x="2843213" y="3335338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2843213" y="3683000"/>
            <a:ext cx="1397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2" name="Shape 222"/>
          <p:cNvSpPr/>
          <p:nvPr/>
        </p:nvSpPr>
        <p:spPr>
          <a:xfrm flipH="1">
            <a:off x="2849563" y="563563"/>
            <a:ext cx="0" cy="346075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4604" name="Shape 223"/>
          <p:cNvSpPr>
            <a:spLocks noChangeArrowheads="1"/>
          </p:cNvSpPr>
          <p:nvPr/>
        </p:nvSpPr>
        <p:spPr bwMode="auto">
          <a:xfrm>
            <a:off x="2325688" y="407988"/>
            <a:ext cx="358775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200</a:t>
            </a:r>
          </a:p>
        </p:txBody>
      </p:sp>
      <p:sp>
        <p:nvSpPr>
          <p:cNvPr id="24605" name="Shape 224"/>
          <p:cNvSpPr>
            <a:spLocks noChangeArrowheads="1"/>
          </p:cNvSpPr>
          <p:nvPr/>
        </p:nvSpPr>
        <p:spPr bwMode="auto">
          <a:xfrm>
            <a:off x="2325688" y="757238"/>
            <a:ext cx="358775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180</a:t>
            </a:r>
          </a:p>
        </p:txBody>
      </p:sp>
      <p:sp>
        <p:nvSpPr>
          <p:cNvPr id="24606" name="Shape 225"/>
          <p:cNvSpPr>
            <a:spLocks noChangeArrowheads="1"/>
          </p:cNvSpPr>
          <p:nvPr/>
        </p:nvSpPr>
        <p:spPr bwMode="auto">
          <a:xfrm>
            <a:off x="2325688" y="1108075"/>
            <a:ext cx="358775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160</a:t>
            </a:r>
          </a:p>
        </p:txBody>
      </p:sp>
      <p:sp>
        <p:nvSpPr>
          <p:cNvPr id="24607" name="Shape 226"/>
          <p:cNvSpPr>
            <a:spLocks noChangeArrowheads="1"/>
          </p:cNvSpPr>
          <p:nvPr/>
        </p:nvSpPr>
        <p:spPr bwMode="auto">
          <a:xfrm>
            <a:off x="2325688" y="1458913"/>
            <a:ext cx="358775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140</a:t>
            </a:r>
          </a:p>
        </p:txBody>
      </p:sp>
      <p:sp>
        <p:nvSpPr>
          <p:cNvPr id="24608" name="Shape 227"/>
          <p:cNvSpPr>
            <a:spLocks noChangeArrowheads="1"/>
          </p:cNvSpPr>
          <p:nvPr/>
        </p:nvSpPr>
        <p:spPr bwMode="auto">
          <a:xfrm>
            <a:off x="2325688" y="1809750"/>
            <a:ext cx="358775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120</a:t>
            </a:r>
          </a:p>
        </p:txBody>
      </p:sp>
      <p:sp>
        <p:nvSpPr>
          <p:cNvPr id="24609" name="Shape 228"/>
          <p:cNvSpPr>
            <a:spLocks noChangeArrowheads="1"/>
          </p:cNvSpPr>
          <p:nvPr/>
        </p:nvSpPr>
        <p:spPr bwMode="auto">
          <a:xfrm>
            <a:off x="2325688" y="2159000"/>
            <a:ext cx="400050" cy="288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400" b="1">
                <a:solidFill>
                  <a:srgbClr val="000000"/>
                </a:solidFill>
                <a:cs typeface="Arial" charset="0"/>
                <a:sym typeface="Arial" charset="0"/>
              </a:rPr>
              <a:t>100</a:t>
            </a:r>
          </a:p>
        </p:txBody>
      </p:sp>
      <p:sp>
        <p:nvSpPr>
          <p:cNvPr id="24610" name="Shape 229"/>
          <p:cNvSpPr>
            <a:spLocks noChangeArrowheads="1"/>
          </p:cNvSpPr>
          <p:nvPr/>
        </p:nvSpPr>
        <p:spPr bwMode="auto">
          <a:xfrm>
            <a:off x="2424113" y="250983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80</a:t>
            </a:r>
          </a:p>
        </p:txBody>
      </p:sp>
      <p:sp>
        <p:nvSpPr>
          <p:cNvPr id="24611" name="Shape 230"/>
          <p:cNvSpPr>
            <a:spLocks noChangeArrowheads="1"/>
          </p:cNvSpPr>
          <p:nvPr/>
        </p:nvSpPr>
        <p:spPr bwMode="auto">
          <a:xfrm>
            <a:off x="2424113" y="2860675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60</a:t>
            </a:r>
          </a:p>
        </p:txBody>
      </p:sp>
      <p:sp>
        <p:nvSpPr>
          <p:cNvPr id="24612" name="Shape 231"/>
          <p:cNvSpPr>
            <a:spLocks noChangeArrowheads="1"/>
          </p:cNvSpPr>
          <p:nvPr/>
        </p:nvSpPr>
        <p:spPr bwMode="auto">
          <a:xfrm>
            <a:off x="2424113" y="3211513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40</a:t>
            </a:r>
          </a:p>
        </p:txBody>
      </p:sp>
      <p:sp>
        <p:nvSpPr>
          <p:cNvPr id="24613" name="Shape 232"/>
          <p:cNvSpPr>
            <a:spLocks noChangeArrowheads="1"/>
          </p:cNvSpPr>
          <p:nvPr/>
        </p:nvSpPr>
        <p:spPr bwMode="auto">
          <a:xfrm>
            <a:off x="2424113" y="3562350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20</a:t>
            </a:r>
          </a:p>
        </p:txBody>
      </p:sp>
      <p:sp>
        <p:nvSpPr>
          <p:cNvPr id="24614" name="Shape 233"/>
          <p:cNvSpPr>
            <a:spLocks noChangeArrowheads="1"/>
          </p:cNvSpPr>
          <p:nvPr/>
        </p:nvSpPr>
        <p:spPr bwMode="auto">
          <a:xfrm>
            <a:off x="2738438" y="4065588"/>
            <a:ext cx="188912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0</a:t>
            </a:r>
          </a:p>
        </p:txBody>
      </p:sp>
      <p:sp>
        <p:nvSpPr>
          <p:cNvPr id="24615" name="Shape 234"/>
          <p:cNvSpPr>
            <a:spLocks noChangeArrowheads="1"/>
          </p:cNvSpPr>
          <p:nvPr/>
        </p:nvSpPr>
        <p:spPr bwMode="auto">
          <a:xfrm>
            <a:off x="3068638" y="4065588"/>
            <a:ext cx="188912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24616" name="Shape 235"/>
          <p:cNvSpPr>
            <a:spLocks noChangeArrowheads="1"/>
          </p:cNvSpPr>
          <p:nvPr/>
        </p:nvSpPr>
        <p:spPr bwMode="auto">
          <a:xfrm>
            <a:off x="3481388" y="4065588"/>
            <a:ext cx="188912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4</a:t>
            </a:r>
          </a:p>
        </p:txBody>
      </p:sp>
      <p:sp>
        <p:nvSpPr>
          <p:cNvPr id="24617" name="Shape 236"/>
          <p:cNvSpPr>
            <a:spLocks noChangeArrowheads="1"/>
          </p:cNvSpPr>
          <p:nvPr/>
        </p:nvSpPr>
        <p:spPr bwMode="auto">
          <a:xfrm>
            <a:off x="3914775" y="4065588"/>
            <a:ext cx="188913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6</a:t>
            </a:r>
          </a:p>
        </p:txBody>
      </p:sp>
      <p:sp>
        <p:nvSpPr>
          <p:cNvPr id="24618" name="Shape 237"/>
          <p:cNvSpPr>
            <a:spLocks noChangeArrowheads="1"/>
          </p:cNvSpPr>
          <p:nvPr/>
        </p:nvSpPr>
        <p:spPr bwMode="auto">
          <a:xfrm>
            <a:off x="4348163" y="4065588"/>
            <a:ext cx="188912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8</a:t>
            </a:r>
          </a:p>
        </p:txBody>
      </p:sp>
      <p:sp>
        <p:nvSpPr>
          <p:cNvPr id="24619" name="Shape 238"/>
          <p:cNvSpPr>
            <a:spLocks noChangeArrowheads="1"/>
          </p:cNvSpPr>
          <p:nvPr/>
        </p:nvSpPr>
        <p:spPr bwMode="auto">
          <a:xfrm>
            <a:off x="4719638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10</a:t>
            </a:r>
          </a:p>
        </p:txBody>
      </p:sp>
      <p:sp>
        <p:nvSpPr>
          <p:cNvPr id="24620" name="Shape 239"/>
          <p:cNvSpPr>
            <a:spLocks noChangeArrowheads="1"/>
          </p:cNvSpPr>
          <p:nvPr/>
        </p:nvSpPr>
        <p:spPr bwMode="auto">
          <a:xfrm>
            <a:off x="5132388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12</a:t>
            </a:r>
          </a:p>
        </p:txBody>
      </p:sp>
      <p:sp>
        <p:nvSpPr>
          <p:cNvPr id="24621" name="Shape 240"/>
          <p:cNvSpPr>
            <a:spLocks noChangeArrowheads="1"/>
          </p:cNvSpPr>
          <p:nvPr/>
        </p:nvSpPr>
        <p:spPr bwMode="auto">
          <a:xfrm>
            <a:off x="5545138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14</a:t>
            </a:r>
          </a:p>
        </p:txBody>
      </p:sp>
      <p:sp>
        <p:nvSpPr>
          <p:cNvPr id="24622" name="Shape 241"/>
          <p:cNvSpPr>
            <a:spLocks noChangeArrowheads="1"/>
          </p:cNvSpPr>
          <p:nvPr/>
        </p:nvSpPr>
        <p:spPr bwMode="auto">
          <a:xfrm>
            <a:off x="5957888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16</a:t>
            </a:r>
          </a:p>
        </p:txBody>
      </p:sp>
      <p:sp>
        <p:nvSpPr>
          <p:cNvPr id="24623" name="Shape 242"/>
          <p:cNvSpPr>
            <a:spLocks noChangeArrowheads="1"/>
          </p:cNvSpPr>
          <p:nvPr/>
        </p:nvSpPr>
        <p:spPr bwMode="auto">
          <a:xfrm>
            <a:off x="6370638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18</a:t>
            </a:r>
          </a:p>
        </p:txBody>
      </p:sp>
      <p:sp>
        <p:nvSpPr>
          <p:cNvPr id="24624" name="Shape 243"/>
          <p:cNvSpPr>
            <a:spLocks noChangeArrowheads="1"/>
          </p:cNvSpPr>
          <p:nvPr/>
        </p:nvSpPr>
        <p:spPr bwMode="auto">
          <a:xfrm>
            <a:off x="6800850" y="4065588"/>
            <a:ext cx="273050" cy="263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200">
                <a:solidFill>
                  <a:srgbClr val="000000"/>
                </a:solidFill>
                <a:cs typeface="Arial" charset="0"/>
                <a:sym typeface="Arial" charset="0"/>
              </a:rPr>
              <a:t>20</a:t>
            </a:r>
          </a:p>
        </p:txBody>
      </p:sp>
      <p:sp>
        <p:nvSpPr>
          <p:cNvPr id="24625" name="Shape 244"/>
          <p:cNvSpPr>
            <a:spLocks noChangeArrowheads="1"/>
          </p:cNvSpPr>
          <p:nvPr/>
        </p:nvSpPr>
        <p:spPr bwMode="auto">
          <a:xfrm rot="-5376982">
            <a:off x="157163" y="2065338"/>
            <a:ext cx="4130675" cy="2889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r>
              <a:rPr lang="it-IT" sz="1400">
                <a:solidFill>
                  <a:srgbClr val="000000"/>
                </a:solidFill>
                <a:cs typeface="Arial" charset="0"/>
                <a:sym typeface="Arial" charset="0"/>
              </a:rPr>
              <a:t>Percentuale delle dimensioni all’età di 20 anni</a:t>
            </a:r>
          </a:p>
        </p:txBody>
      </p:sp>
      <p:sp>
        <p:nvSpPr>
          <p:cNvPr id="24626" name="Shape 245"/>
          <p:cNvSpPr>
            <a:spLocks noChangeArrowheads="1"/>
          </p:cNvSpPr>
          <p:nvPr/>
        </p:nvSpPr>
        <p:spPr bwMode="auto">
          <a:xfrm>
            <a:off x="4140200" y="781050"/>
            <a:ext cx="804863" cy="5413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pPr algn="r"/>
            <a:r>
              <a:rPr lang="it-IT" sz="1600">
                <a:solidFill>
                  <a:srgbClr val="ED7D31"/>
                </a:solidFill>
                <a:cs typeface="Arial" charset="0"/>
                <a:sym typeface="Arial" charset="0"/>
              </a:rPr>
              <a:t>Tessuti</a:t>
            </a:r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pPr algn="r"/>
            <a:r>
              <a:rPr lang="it-IT" sz="1600">
                <a:solidFill>
                  <a:srgbClr val="ED7D31"/>
                </a:solidFill>
                <a:cs typeface="Arial" charset="0"/>
                <a:sym typeface="Arial" charset="0"/>
              </a:rPr>
              <a:t>linfoidi</a:t>
            </a:r>
          </a:p>
        </p:txBody>
      </p:sp>
      <p:sp>
        <p:nvSpPr>
          <p:cNvPr id="24627" name="Shape 246"/>
          <p:cNvSpPr>
            <a:spLocks noChangeArrowheads="1"/>
          </p:cNvSpPr>
          <p:nvPr/>
        </p:nvSpPr>
        <p:spPr bwMode="auto">
          <a:xfrm>
            <a:off x="4637088" y="1698625"/>
            <a:ext cx="1238250" cy="5413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1600">
                <a:solidFill>
                  <a:srgbClr val="FF0000"/>
                </a:solidFill>
                <a:cs typeface="Arial" charset="0"/>
                <a:sym typeface="Arial" charset="0"/>
              </a:rPr>
              <a:t>Cervello e testa</a:t>
            </a:r>
          </a:p>
        </p:txBody>
      </p:sp>
      <p:sp>
        <p:nvSpPr>
          <p:cNvPr id="247" name="Shape 247"/>
          <p:cNvSpPr/>
          <p:nvPr/>
        </p:nvSpPr>
        <p:spPr>
          <a:xfrm>
            <a:off x="2986088" y="2298700"/>
            <a:ext cx="4044950" cy="0"/>
          </a:xfrm>
          <a:prstGeom prst="line">
            <a:avLst/>
          </a:prstGeom>
          <a:ln w="19050">
            <a:solidFill/>
            <a:prstDash val="sysDot"/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4629" name="Shape 248"/>
          <p:cNvSpPr>
            <a:spLocks noChangeArrowheads="1"/>
          </p:cNvSpPr>
          <p:nvPr/>
        </p:nvSpPr>
        <p:spPr bwMode="auto">
          <a:xfrm>
            <a:off x="4471988" y="4371975"/>
            <a:ext cx="1063625" cy="3127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600">
                <a:solidFill>
                  <a:srgbClr val="000000"/>
                </a:solidFill>
                <a:cs typeface="Arial" charset="0"/>
                <a:sym typeface="Arial" charset="0"/>
              </a:rPr>
              <a:t>Età in anni</a:t>
            </a:r>
          </a:p>
        </p:txBody>
      </p:sp>
      <p:sp>
        <p:nvSpPr>
          <p:cNvPr id="24630" name="Shape 249"/>
          <p:cNvSpPr>
            <a:spLocks noChangeArrowheads="1"/>
          </p:cNvSpPr>
          <p:nvPr/>
        </p:nvSpPr>
        <p:spPr bwMode="auto">
          <a:xfrm>
            <a:off x="5497513" y="3305175"/>
            <a:ext cx="1708150" cy="3127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 sz="1600">
                <a:solidFill>
                  <a:srgbClr val="00B050"/>
                </a:solidFill>
                <a:cs typeface="Arial" charset="0"/>
                <a:sym typeface="Arial" charset="0"/>
              </a:rPr>
              <a:t>Organi riproduttivi</a:t>
            </a:r>
          </a:p>
        </p:txBody>
      </p:sp>
      <p:sp>
        <p:nvSpPr>
          <p:cNvPr id="24631" name="Shape 250"/>
          <p:cNvSpPr>
            <a:spLocks noChangeArrowheads="1"/>
          </p:cNvSpPr>
          <p:nvPr/>
        </p:nvSpPr>
        <p:spPr bwMode="auto">
          <a:xfrm>
            <a:off x="4311650" y="2449513"/>
            <a:ext cx="2465388" cy="5413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1600">
                <a:solidFill>
                  <a:srgbClr val="0070C0"/>
                </a:solidFill>
                <a:cs typeface="Arial" charset="0"/>
                <a:sym typeface="Arial" charset="0"/>
              </a:rPr>
              <a:t>Corpo e maggior parte degli organi interni</a:t>
            </a:r>
          </a:p>
        </p:txBody>
      </p:sp>
      <p:sp>
        <p:nvSpPr>
          <p:cNvPr id="24632" name="Shape 251"/>
          <p:cNvSpPr>
            <a:spLocks/>
          </p:cNvSpPr>
          <p:nvPr/>
        </p:nvSpPr>
        <p:spPr bwMode="auto">
          <a:xfrm>
            <a:off x="2849563" y="2278063"/>
            <a:ext cx="4038600" cy="1792287"/>
          </a:xfrm>
          <a:custGeom>
            <a:avLst/>
            <a:gdLst>
              <a:gd name="T0" fmla="*/ 377553152 w 21600"/>
              <a:gd name="T1" fmla="*/ 74557852 h 21544"/>
              <a:gd name="T2" fmla="*/ 377553152 w 21600"/>
              <a:gd name="T3" fmla="*/ 74557852 h 21544"/>
              <a:gd name="T4" fmla="*/ 377553152 w 21600"/>
              <a:gd name="T5" fmla="*/ 74557852 h 21544"/>
              <a:gd name="T6" fmla="*/ 377553152 w 21600"/>
              <a:gd name="T7" fmla="*/ 74557852 h 21544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544"/>
              <a:gd name="T14" fmla="*/ 21600 w 21600"/>
              <a:gd name="T15" fmla="*/ 21544 h 215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544" extrusionOk="0">
                <a:moveTo>
                  <a:pt x="0" y="21544"/>
                </a:moveTo>
                <a:cubicBezTo>
                  <a:pt x="77" y="21366"/>
                  <a:pt x="108" y="21211"/>
                  <a:pt x="186" y="21055"/>
                </a:cubicBezTo>
                <a:cubicBezTo>
                  <a:pt x="232" y="20833"/>
                  <a:pt x="294" y="20633"/>
                  <a:pt x="340" y="20411"/>
                </a:cubicBezTo>
                <a:cubicBezTo>
                  <a:pt x="371" y="20300"/>
                  <a:pt x="402" y="20100"/>
                  <a:pt x="402" y="20100"/>
                </a:cubicBezTo>
                <a:cubicBezTo>
                  <a:pt x="526" y="18788"/>
                  <a:pt x="371" y="20500"/>
                  <a:pt x="479" y="17633"/>
                </a:cubicBezTo>
                <a:cubicBezTo>
                  <a:pt x="495" y="17277"/>
                  <a:pt x="649" y="16877"/>
                  <a:pt x="711" y="16522"/>
                </a:cubicBezTo>
                <a:cubicBezTo>
                  <a:pt x="850" y="15611"/>
                  <a:pt x="928" y="14677"/>
                  <a:pt x="1191" y="13811"/>
                </a:cubicBezTo>
                <a:cubicBezTo>
                  <a:pt x="1237" y="13455"/>
                  <a:pt x="1314" y="13077"/>
                  <a:pt x="1453" y="12788"/>
                </a:cubicBezTo>
                <a:cubicBezTo>
                  <a:pt x="1515" y="12455"/>
                  <a:pt x="1608" y="12100"/>
                  <a:pt x="1747" y="11833"/>
                </a:cubicBezTo>
                <a:cubicBezTo>
                  <a:pt x="1794" y="11611"/>
                  <a:pt x="1840" y="11388"/>
                  <a:pt x="1933" y="11188"/>
                </a:cubicBezTo>
                <a:cubicBezTo>
                  <a:pt x="1964" y="11033"/>
                  <a:pt x="2025" y="10833"/>
                  <a:pt x="2072" y="10700"/>
                </a:cubicBezTo>
                <a:cubicBezTo>
                  <a:pt x="2118" y="10588"/>
                  <a:pt x="2180" y="10500"/>
                  <a:pt x="2226" y="10388"/>
                </a:cubicBezTo>
                <a:cubicBezTo>
                  <a:pt x="2257" y="10344"/>
                  <a:pt x="2304" y="10233"/>
                  <a:pt x="2304" y="10233"/>
                </a:cubicBezTo>
                <a:cubicBezTo>
                  <a:pt x="2366" y="9900"/>
                  <a:pt x="2427" y="9566"/>
                  <a:pt x="2567" y="9277"/>
                </a:cubicBezTo>
                <a:cubicBezTo>
                  <a:pt x="2659" y="8722"/>
                  <a:pt x="3015" y="8055"/>
                  <a:pt x="3309" y="7677"/>
                </a:cubicBezTo>
                <a:cubicBezTo>
                  <a:pt x="3587" y="6855"/>
                  <a:pt x="4051" y="6366"/>
                  <a:pt x="4453" y="5700"/>
                </a:cubicBezTo>
                <a:cubicBezTo>
                  <a:pt x="4700" y="5277"/>
                  <a:pt x="4932" y="4766"/>
                  <a:pt x="5272" y="4477"/>
                </a:cubicBezTo>
                <a:cubicBezTo>
                  <a:pt x="5443" y="4077"/>
                  <a:pt x="5906" y="3700"/>
                  <a:pt x="6231" y="3566"/>
                </a:cubicBezTo>
                <a:cubicBezTo>
                  <a:pt x="6339" y="3455"/>
                  <a:pt x="6463" y="3433"/>
                  <a:pt x="6571" y="3300"/>
                </a:cubicBezTo>
                <a:cubicBezTo>
                  <a:pt x="6788" y="3033"/>
                  <a:pt x="6989" y="2700"/>
                  <a:pt x="7236" y="2500"/>
                </a:cubicBezTo>
                <a:cubicBezTo>
                  <a:pt x="7901" y="1944"/>
                  <a:pt x="8597" y="1655"/>
                  <a:pt x="9354" y="1433"/>
                </a:cubicBezTo>
                <a:cubicBezTo>
                  <a:pt x="9849" y="1122"/>
                  <a:pt x="10344" y="766"/>
                  <a:pt x="10870" y="633"/>
                </a:cubicBezTo>
                <a:cubicBezTo>
                  <a:pt x="11333" y="344"/>
                  <a:pt x="11936" y="455"/>
                  <a:pt x="12431" y="366"/>
                </a:cubicBezTo>
                <a:cubicBezTo>
                  <a:pt x="13096" y="122"/>
                  <a:pt x="13900" y="144"/>
                  <a:pt x="14580" y="100"/>
                </a:cubicBezTo>
                <a:cubicBezTo>
                  <a:pt x="15199" y="-56"/>
                  <a:pt x="15709" y="11"/>
                  <a:pt x="16358" y="33"/>
                </a:cubicBezTo>
                <a:cubicBezTo>
                  <a:pt x="17456" y="344"/>
                  <a:pt x="18647" y="144"/>
                  <a:pt x="19776" y="255"/>
                </a:cubicBezTo>
                <a:cubicBezTo>
                  <a:pt x="20100" y="322"/>
                  <a:pt x="20332" y="388"/>
                  <a:pt x="20672" y="411"/>
                </a:cubicBezTo>
                <a:cubicBezTo>
                  <a:pt x="20873" y="477"/>
                  <a:pt x="21059" y="522"/>
                  <a:pt x="21260" y="566"/>
                </a:cubicBezTo>
                <a:cubicBezTo>
                  <a:pt x="21368" y="633"/>
                  <a:pt x="21476" y="677"/>
                  <a:pt x="21600" y="677"/>
                </a:cubicBezTo>
              </a:path>
            </a:pathLst>
          </a:custGeom>
          <a:noFill/>
          <a:ln w="38100">
            <a:solidFill>
              <a:srgbClr val="E42F1C"/>
            </a:solidFill>
            <a:prstDash val="lgDashDot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4633" name="Shape 252"/>
          <p:cNvSpPr>
            <a:spLocks noChangeArrowheads="1"/>
          </p:cNvSpPr>
          <p:nvPr/>
        </p:nvSpPr>
        <p:spPr bwMode="auto">
          <a:xfrm>
            <a:off x="128588" y="5603875"/>
            <a:ext cx="9015412" cy="374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2000">
                <a:solidFill>
                  <a:srgbClr val="000000"/>
                </a:solidFill>
                <a:cs typeface="Arial" charset="0"/>
                <a:sym typeface="Arial" charset="0"/>
              </a:rPr>
              <a:t>A che età si raggiunge il completo sviluppo del cervello e della testa?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254"/>
          <p:cNvSpPr>
            <a:spLocks noChangeArrowheads="1"/>
          </p:cNvSpPr>
          <p:nvPr/>
        </p:nvSpPr>
        <p:spPr bwMode="auto">
          <a:xfrm>
            <a:off x="58738" y="2876550"/>
            <a:ext cx="9085262" cy="6461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4000" b="1">
                <a:solidFill>
                  <a:srgbClr val="000000"/>
                </a:solidFill>
                <a:cs typeface="Arial" charset="0"/>
                <a:sym typeface="Arial" charset="0"/>
              </a:rPr>
              <a:t>GIOCO 4 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image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2425" y="1878013"/>
            <a:ext cx="715963" cy="965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26" name="image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4663" y="835025"/>
            <a:ext cx="698500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27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97475" y="1046163"/>
            <a:ext cx="433388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28" name="image6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7400" y="3922713"/>
            <a:ext cx="793750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29" name="image7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08488" y="2819400"/>
            <a:ext cx="601662" cy="838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30" name="image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44638" y="3090863"/>
            <a:ext cx="430212" cy="8350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31" name="image8.t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2256625">
            <a:off x="5553075" y="2651125"/>
            <a:ext cx="639763" cy="12430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32" name="image9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90788" y="2884488"/>
            <a:ext cx="876300" cy="8763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33" name="image10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2164133">
            <a:off x="7977188" y="2967038"/>
            <a:ext cx="850900" cy="1320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34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2965482">
            <a:off x="661988" y="4795838"/>
            <a:ext cx="850900" cy="1320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35" name="image11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13438" y="727075"/>
            <a:ext cx="549275" cy="4794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36" name="image8.t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542694">
            <a:off x="365125" y="2922588"/>
            <a:ext cx="639763" cy="124301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37" name="image8.t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9482573">
            <a:off x="2505075" y="914400"/>
            <a:ext cx="639763" cy="1244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38" name="image8.t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24813" y="536575"/>
            <a:ext cx="639762" cy="1244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39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70675" y="4033838"/>
            <a:ext cx="850900" cy="1320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40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45263" y="342900"/>
            <a:ext cx="850900" cy="1320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41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767215">
            <a:off x="750888" y="1698625"/>
            <a:ext cx="647700" cy="10033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42" name="image7.t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4375644">
            <a:off x="3347243" y="3482182"/>
            <a:ext cx="601663" cy="838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43" name="image7.t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88238" y="4032250"/>
            <a:ext cx="603250" cy="838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44" name="image7.t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1275" y="447675"/>
            <a:ext cx="601663" cy="838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45" name="image9.t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174625"/>
            <a:ext cx="876300" cy="8763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46" name="image9.t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41888" y="3322638"/>
            <a:ext cx="876300" cy="8763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47" name="image9.t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12963" y="134938"/>
            <a:ext cx="876300" cy="8763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48" name="image9.t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5575" y="5032375"/>
            <a:ext cx="876300" cy="8763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49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1838" y="1384300"/>
            <a:ext cx="696912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50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0" y="2770188"/>
            <a:ext cx="698500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51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6088" y="4141788"/>
            <a:ext cx="698500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52" name="image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2401888"/>
            <a:ext cx="715962" cy="96361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53" name="image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4302125"/>
            <a:ext cx="717550" cy="965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54" name="image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4838" y="4256088"/>
            <a:ext cx="715962" cy="965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55" name="image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2049463"/>
            <a:ext cx="715963" cy="965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56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125" y="396875"/>
            <a:ext cx="698500" cy="14525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57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6638" y="1133475"/>
            <a:ext cx="793750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58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53063" y="185738"/>
            <a:ext cx="792162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59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6475" y="350838"/>
            <a:ext cx="792163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60" name="image11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815792">
            <a:off x="6251575" y="2351088"/>
            <a:ext cx="549275" cy="477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61" name="image11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4760459">
            <a:off x="7292181" y="1416844"/>
            <a:ext cx="549275" cy="4778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62" name="image11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3135544">
            <a:off x="3124200" y="4470400"/>
            <a:ext cx="549275" cy="4794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63" name="image11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2035801">
            <a:off x="1314450" y="1204913"/>
            <a:ext cx="550863" cy="477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64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3700" y="2020888"/>
            <a:ext cx="433388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65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65850" y="3989388"/>
            <a:ext cx="431800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66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94225" y="1212850"/>
            <a:ext cx="433388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67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0138" y="477838"/>
            <a:ext cx="433387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68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1113" y="3803650"/>
            <a:ext cx="698500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69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4900" y="2001838"/>
            <a:ext cx="698500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70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3788" y="4313238"/>
            <a:ext cx="698500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71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0838" y="4054475"/>
            <a:ext cx="698500" cy="14525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72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03763" y="2378075"/>
            <a:ext cx="792162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73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81450" y="3484563"/>
            <a:ext cx="792163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74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87800" y="1822450"/>
            <a:ext cx="793750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75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48375" y="1258888"/>
            <a:ext cx="793750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76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1849438"/>
            <a:ext cx="792162" cy="8683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77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03350" y="3722688"/>
            <a:ext cx="850900" cy="1320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78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37338" y="1533525"/>
            <a:ext cx="850900" cy="1320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79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19450" y="0"/>
            <a:ext cx="850900" cy="1320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80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54488" y="901700"/>
            <a:ext cx="792162" cy="8683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81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16325" y="2947988"/>
            <a:ext cx="793750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82" name="image6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979613" y="3340100"/>
            <a:ext cx="793750" cy="8683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26683" name="Shape 314"/>
          <p:cNvSpPr>
            <a:spLocks noChangeArrowheads="1"/>
          </p:cNvSpPr>
          <p:nvPr/>
        </p:nvSpPr>
        <p:spPr bwMode="auto">
          <a:xfrm>
            <a:off x="80963" y="6151563"/>
            <a:ext cx="9015412" cy="485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2800">
                <a:solidFill>
                  <a:srgbClr val="000000"/>
                </a:solidFill>
                <a:cs typeface="Arial" charset="0"/>
                <a:sym typeface="Arial" charset="0"/>
              </a:rPr>
              <a:t>Quanti neuroni piramidali ci sono?</a:t>
            </a:r>
          </a:p>
        </p:txBody>
      </p:sp>
      <p:pic>
        <p:nvPicPr>
          <p:cNvPr id="26684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2965482">
            <a:off x="3382962" y="4660901"/>
            <a:ext cx="633413" cy="9826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85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4549415">
            <a:off x="4768056" y="862807"/>
            <a:ext cx="633413" cy="9842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86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391237">
            <a:off x="2640013" y="2049463"/>
            <a:ext cx="635000" cy="9826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87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25" y="2386013"/>
            <a:ext cx="792163" cy="8683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88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45013" y="3624263"/>
            <a:ext cx="792162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89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4550" y="2020888"/>
            <a:ext cx="696913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90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9113" y="2392363"/>
            <a:ext cx="698500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91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11338" y="935038"/>
            <a:ext cx="433387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92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4825" y="3651250"/>
            <a:ext cx="431800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93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70500" y="4114800"/>
            <a:ext cx="433388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94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075113"/>
            <a:ext cx="433388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6695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13" y="4189413"/>
            <a:ext cx="698500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26696" name="Shape 327"/>
          <p:cNvSpPr>
            <a:spLocks noChangeArrowheads="1"/>
          </p:cNvSpPr>
          <p:nvPr/>
        </p:nvSpPr>
        <p:spPr bwMode="auto">
          <a:xfrm>
            <a:off x="7518400" y="133350"/>
            <a:ext cx="863600" cy="358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r>
              <a:rPr lang="it-IT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30 sec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image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2425" y="1878013"/>
            <a:ext cx="715963" cy="965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50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4663" y="835025"/>
            <a:ext cx="698500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51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97475" y="1046163"/>
            <a:ext cx="433388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52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7400" y="3922713"/>
            <a:ext cx="793750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53" name="image7.t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08488" y="2819400"/>
            <a:ext cx="601662" cy="838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54" name="image8.t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44638" y="3090863"/>
            <a:ext cx="430212" cy="8350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55" name="image8.t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2256625">
            <a:off x="5553075" y="2651125"/>
            <a:ext cx="639763" cy="12430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56" name="image9.t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90788" y="2884488"/>
            <a:ext cx="876300" cy="8763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57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2164133">
            <a:off x="7977188" y="2967038"/>
            <a:ext cx="850900" cy="1320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58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2965482">
            <a:off x="661988" y="4795838"/>
            <a:ext cx="850900" cy="1320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59" name="image11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13438" y="727075"/>
            <a:ext cx="549275" cy="4794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60" name="image8.t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542694">
            <a:off x="365125" y="2922588"/>
            <a:ext cx="639763" cy="124301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61" name="image8.t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9482573">
            <a:off x="2505075" y="914400"/>
            <a:ext cx="639763" cy="1244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62" name="image8.t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24813" y="536575"/>
            <a:ext cx="639762" cy="1244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63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70675" y="4033838"/>
            <a:ext cx="850900" cy="1320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64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45263" y="342900"/>
            <a:ext cx="850900" cy="1320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65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767215">
            <a:off x="750888" y="1698625"/>
            <a:ext cx="647700" cy="10033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66" name="image7.t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4375644">
            <a:off x="3347243" y="3482182"/>
            <a:ext cx="601663" cy="838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67" name="image7.t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88238" y="4032250"/>
            <a:ext cx="603250" cy="838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68" name="image7.t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1275" y="447675"/>
            <a:ext cx="601663" cy="838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69" name="image9.t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174625"/>
            <a:ext cx="876300" cy="8763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70" name="image9.t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41888" y="3322638"/>
            <a:ext cx="876300" cy="8763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71" name="image9.t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12963" y="134938"/>
            <a:ext cx="876300" cy="8763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72" name="image9.t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5575" y="5032375"/>
            <a:ext cx="876300" cy="8763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73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1838" y="1384300"/>
            <a:ext cx="696912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74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0" y="2770188"/>
            <a:ext cx="698500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75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6088" y="4141788"/>
            <a:ext cx="698500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76" name="image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2401888"/>
            <a:ext cx="715962" cy="96361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77" name="image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4302125"/>
            <a:ext cx="717550" cy="965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78" name="image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4838" y="4256088"/>
            <a:ext cx="715962" cy="965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79" name="image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2049463"/>
            <a:ext cx="715963" cy="965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80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125" y="396875"/>
            <a:ext cx="698500" cy="14525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81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6638" y="1133475"/>
            <a:ext cx="793750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82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53063" y="185738"/>
            <a:ext cx="792162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83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6475" y="350838"/>
            <a:ext cx="792163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84" name="image11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815792">
            <a:off x="6251575" y="2351088"/>
            <a:ext cx="549275" cy="477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85" name="image11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4760459">
            <a:off x="7292181" y="1416844"/>
            <a:ext cx="549275" cy="4778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86" name="image11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3135544">
            <a:off x="3124200" y="4470400"/>
            <a:ext cx="549275" cy="4794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87" name="image11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2035801">
            <a:off x="1314450" y="1204913"/>
            <a:ext cx="550863" cy="477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88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3700" y="2020888"/>
            <a:ext cx="433388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89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65850" y="3989388"/>
            <a:ext cx="431800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90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94225" y="1212850"/>
            <a:ext cx="433388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91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0138" y="477838"/>
            <a:ext cx="433387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92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1113" y="3803650"/>
            <a:ext cx="698500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93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13" y="4189413"/>
            <a:ext cx="698500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94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4900" y="2001838"/>
            <a:ext cx="698500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95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3788" y="4313238"/>
            <a:ext cx="698500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96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0838" y="4054475"/>
            <a:ext cx="698500" cy="14525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97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03763" y="2378075"/>
            <a:ext cx="792162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98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81450" y="3484563"/>
            <a:ext cx="792163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699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87800" y="1822450"/>
            <a:ext cx="793750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00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48375" y="1258888"/>
            <a:ext cx="793750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01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1849438"/>
            <a:ext cx="792162" cy="8683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02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03350" y="3722688"/>
            <a:ext cx="850900" cy="1320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03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37338" y="1533525"/>
            <a:ext cx="850900" cy="1320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04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19450" y="0"/>
            <a:ext cx="850900" cy="1320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05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54488" y="901700"/>
            <a:ext cx="792162" cy="8683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06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16325" y="2947988"/>
            <a:ext cx="793750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07" name="image6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979613" y="3340100"/>
            <a:ext cx="793750" cy="8683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27708" name="Shape 388"/>
          <p:cNvSpPr>
            <a:spLocks noChangeArrowheads="1"/>
          </p:cNvSpPr>
          <p:nvPr/>
        </p:nvSpPr>
        <p:spPr bwMode="auto">
          <a:xfrm>
            <a:off x="80963" y="5915025"/>
            <a:ext cx="9015412" cy="485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2800">
                <a:solidFill>
                  <a:srgbClr val="000000"/>
                </a:solidFill>
                <a:cs typeface="Arial" charset="0"/>
                <a:sym typeface="Arial" charset="0"/>
              </a:rPr>
              <a:t>Quanti neuroni piramidali ci sono?</a:t>
            </a:r>
          </a:p>
        </p:txBody>
      </p:sp>
      <p:pic>
        <p:nvPicPr>
          <p:cNvPr id="27709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2965482">
            <a:off x="3382962" y="4660901"/>
            <a:ext cx="633413" cy="9826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10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4549415">
            <a:off x="4768056" y="862807"/>
            <a:ext cx="633413" cy="9842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11" name="image10.t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391237">
            <a:off x="2640013" y="2049463"/>
            <a:ext cx="635000" cy="9826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12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25" y="2386013"/>
            <a:ext cx="792163" cy="8683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13" name="image6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45013" y="3624263"/>
            <a:ext cx="792162" cy="869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14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4550" y="2020888"/>
            <a:ext cx="696913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15" name="image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9113" y="2392363"/>
            <a:ext cx="698500" cy="14509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16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2288" y="942975"/>
            <a:ext cx="433387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17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4825" y="3651250"/>
            <a:ext cx="431800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18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70500" y="4114800"/>
            <a:ext cx="433388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7719" name="image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075113"/>
            <a:ext cx="433388" cy="882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27720" name="Shape 400"/>
          <p:cNvSpPr>
            <a:spLocks noChangeArrowheads="1"/>
          </p:cNvSpPr>
          <p:nvPr/>
        </p:nvSpPr>
        <p:spPr bwMode="auto">
          <a:xfrm>
            <a:off x="-9525" y="6303963"/>
            <a:ext cx="9144000" cy="625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360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12</a:t>
            </a:r>
          </a:p>
        </p:txBody>
      </p:sp>
      <p:sp>
        <p:nvSpPr>
          <p:cNvPr id="27721" name="Shape 401"/>
          <p:cNvSpPr>
            <a:spLocks noChangeArrowheads="1"/>
          </p:cNvSpPr>
          <p:nvPr/>
        </p:nvSpPr>
        <p:spPr bwMode="auto">
          <a:xfrm>
            <a:off x="1960563" y="1177925"/>
            <a:ext cx="796925" cy="17097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7722" name="Shape 402"/>
          <p:cNvSpPr>
            <a:spLocks noChangeArrowheads="1"/>
          </p:cNvSpPr>
          <p:nvPr/>
        </p:nvSpPr>
        <p:spPr bwMode="auto">
          <a:xfrm>
            <a:off x="2452688" y="3567113"/>
            <a:ext cx="796925" cy="17081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7723" name="Shape 403"/>
          <p:cNvSpPr>
            <a:spLocks noChangeArrowheads="1"/>
          </p:cNvSpPr>
          <p:nvPr/>
        </p:nvSpPr>
        <p:spPr bwMode="auto">
          <a:xfrm>
            <a:off x="1690688" y="2312988"/>
            <a:ext cx="796925" cy="17097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7724" name="Shape 404"/>
          <p:cNvSpPr>
            <a:spLocks noChangeArrowheads="1"/>
          </p:cNvSpPr>
          <p:nvPr/>
        </p:nvSpPr>
        <p:spPr bwMode="auto">
          <a:xfrm>
            <a:off x="311150" y="220663"/>
            <a:ext cx="796925" cy="17081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7725" name="Shape 405"/>
          <p:cNvSpPr>
            <a:spLocks noChangeArrowheads="1"/>
          </p:cNvSpPr>
          <p:nvPr/>
        </p:nvSpPr>
        <p:spPr bwMode="auto">
          <a:xfrm>
            <a:off x="-9525" y="4054475"/>
            <a:ext cx="796925" cy="17097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7726" name="Shape 406"/>
          <p:cNvSpPr>
            <a:spLocks noChangeArrowheads="1"/>
          </p:cNvSpPr>
          <p:nvPr/>
        </p:nvSpPr>
        <p:spPr bwMode="auto">
          <a:xfrm>
            <a:off x="2960688" y="701675"/>
            <a:ext cx="796925" cy="17097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7727" name="Shape 407"/>
          <p:cNvSpPr>
            <a:spLocks noChangeArrowheads="1"/>
          </p:cNvSpPr>
          <p:nvPr/>
        </p:nvSpPr>
        <p:spPr bwMode="auto">
          <a:xfrm>
            <a:off x="4799013" y="4149725"/>
            <a:ext cx="796925" cy="17097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7728" name="Shape 408"/>
          <p:cNvSpPr>
            <a:spLocks noChangeArrowheads="1"/>
          </p:cNvSpPr>
          <p:nvPr/>
        </p:nvSpPr>
        <p:spPr bwMode="auto">
          <a:xfrm>
            <a:off x="5468938" y="4084638"/>
            <a:ext cx="796925" cy="17097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7729" name="Shape 409"/>
          <p:cNvSpPr>
            <a:spLocks noChangeArrowheads="1"/>
          </p:cNvSpPr>
          <p:nvPr/>
        </p:nvSpPr>
        <p:spPr bwMode="auto">
          <a:xfrm>
            <a:off x="5922963" y="1830388"/>
            <a:ext cx="796925" cy="17097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7730" name="Shape 410"/>
          <p:cNvSpPr>
            <a:spLocks noChangeArrowheads="1"/>
          </p:cNvSpPr>
          <p:nvPr/>
        </p:nvSpPr>
        <p:spPr bwMode="auto">
          <a:xfrm>
            <a:off x="6646863" y="2536825"/>
            <a:ext cx="796925" cy="17097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7731" name="Shape 411"/>
          <p:cNvSpPr>
            <a:spLocks noChangeArrowheads="1"/>
          </p:cNvSpPr>
          <p:nvPr/>
        </p:nvSpPr>
        <p:spPr bwMode="auto">
          <a:xfrm>
            <a:off x="7405688" y="1897063"/>
            <a:ext cx="796925" cy="17097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7732" name="Shape 412"/>
          <p:cNvSpPr>
            <a:spLocks noChangeArrowheads="1"/>
          </p:cNvSpPr>
          <p:nvPr/>
        </p:nvSpPr>
        <p:spPr bwMode="auto">
          <a:xfrm>
            <a:off x="7940675" y="3930650"/>
            <a:ext cx="796925" cy="17097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414"/>
          <p:cNvSpPr>
            <a:spLocks noChangeArrowheads="1"/>
          </p:cNvSpPr>
          <p:nvPr/>
        </p:nvSpPr>
        <p:spPr bwMode="auto">
          <a:xfrm>
            <a:off x="58738" y="2876550"/>
            <a:ext cx="9085262" cy="6461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4000" b="1">
                <a:solidFill>
                  <a:srgbClr val="000000"/>
                </a:solidFill>
                <a:cs typeface="Arial" charset="0"/>
                <a:sym typeface="Arial" charset="0"/>
              </a:rPr>
              <a:t>GIOCO 5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Group 418"/>
          <p:cNvGrpSpPr>
            <a:grpSpLocks/>
          </p:cNvGrpSpPr>
          <p:nvPr/>
        </p:nvGrpSpPr>
        <p:grpSpPr bwMode="auto">
          <a:xfrm>
            <a:off x="2014538" y="96838"/>
            <a:ext cx="4846637" cy="4695825"/>
            <a:chOff x="0" y="0"/>
            <a:chExt cx="4846637" cy="4695824"/>
          </a:xfrm>
        </p:grpSpPr>
        <p:pic>
          <p:nvPicPr>
            <p:cNvPr id="29701" name="image12.jpg"/>
            <p:cNvPicPr>
              <a:picLocks noChangeAspect="1" noChangeArrowheads="1"/>
            </p:cNvPicPr>
            <p:nvPr/>
          </p:nvPicPr>
          <p:blipFill>
            <a:blip r:embed="rId2"/>
            <a:srcRect b="31531"/>
            <a:stretch>
              <a:fillRect/>
            </a:stretch>
          </p:blipFill>
          <p:spPr bwMode="auto">
            <a:xfrm>
              <a:off x="0" y="0"/>
              <a:ext cx="4846638" cy="4695825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  <p:sp>
          <p:nvSpPr>
            <p:cNvPr id="29702" name="Shape 417"/>
            <p:cNvSpPr>
              <a:spLocks noChangeArrowheads="1"/>
            </p:cNvSpPr>
            <p:nvPr/>
          </p:nvSpPr>
          <p:spPr bwMode="auto">
            <a:xfrm>
              <a:off x="4170361" y="1689100"/>
              <a:ext cx="442914" cy="84772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400000"/>
              <a:headEnd/>
              <a:tailEnd/>
            </a:ln>
          </p:spPr>
          <p:txBody>
            <a:bodyPr lIns="0" tIns="0" rIns="0" bIns="0" anchor="ctr"/>
            <a:lstStyle/>
            <a:p>
              <a:endParaRPr lang="it-IT">
                <a:solidFill>
                  <a:srgbClr val="000000"/>
                </a:solidFill>
                <a:latin typeface="Calibri" pitchFamily="34" charset="0"/>
                <a:sym typeface="Calibri" pitchFamily="34" charset="0"/>
              </a:endParaRPr>
            </a:p>
          </p:txBody>
        </p:sp>
      </p:grpSp>
      <p:sp>
        <p:nvSpPr>
          <p:cNvPr id="29698" name="Shape 419"/>
          <p:cNvSpPr>
            <a:spLocks noChangeArrowheads="1"/>
          </p:cNvSpPr>
          <p:nvPr/>
        </p:nvSpPr>
        <p:spPr bwMode="auto">
          <a:xfrm>
            <a:off x="80963" y="5022850"/>
            <a:ext cx="9015412" cy="8223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2400">
                <a:solidFill>
                  <a:srgbClr val="000000"/>
                </a:solidFill>
                <a:cs typeface="Arial" charset="0"/>
                <a:sym typeface="Arial" charset="0"/>
              </a:rPr>
              <a:t>Quante volte il coniglietto dovrà girare di 90° per raggiungere la carota?</a:t>
            </a:r>
          </a:p>
        </p:txBody>
      </p:sp>
      <p:sp>
        <p:nvSpPr>
          <p:cNvPr id="29699" name="Shape 420"/>
          <p:cNvSpPr>
            <a:spLocks noChangeArrowheads="1"/>
          </p:cNvSpPr>
          <p:nvPr/>
        </p:nvSpPr>
        <p:spPr bwMode="auto">
          <a:xfrm>
            <a:off x="80963" y="5715000"/>
            <a:ext cx="9015412" cy="374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2000">
                <a:solidFill>
                  <a:srgbClr val="000000"/>
                </a:solidFill>
                <a:cs typeface="Arial" charset="0"/>
                <a:sym typeface="Arial" charset="0"/>
              </a:rPr>
              <a:t>A – 5	 	B – 10 		C - 17 		D - 25</a:t>
            </a:r>
          </a:p>
        </p:txBody>
      </p:sp>
      <p:sp>
        <p:nvSpPr>
          <p:cNvPr id="29700" name="Shape 421"/>
          <p:cNvSpPr>
            <a:spLocks noChangeArrowheads="1"/>
          </p:cNvSpPr>
          <p:nvPr/>
        </p:nvSpPr>
        <p:spPr bwMode="auto">
          <a:xfrm>
            <a:off x="7518400" y="577850"/>
            <a:ext cx="863600" cy="358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r>
              <a:rPr lang="it-IT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30 sec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423"/>
          <p:cNvSpPr>
            <a:spLocks/>
          </p:cNvSpPr>
          <p:nvPr/>
        </p:nvSpPr>
        <p:spPr bwMode="auto">
          <a:xfrm rot="5400000">
            <a:off x="2802732" y="2675731"/>
            <a:ext cx="260350" cy="334963"/>
          </a:xfrm>
          <a:custGeom>
            <a:avLst/>
            <a:gdLst>
              <a:gd name="T0" fmla="*/ 1569042 w 21600"/>
              <a:gd name="T1" fmla="*/ 2597235 h 21600"/>
              <a:gd name="T2" fmla="*/ 1569042 w 21600"/>
              <a:gd name="T3" fmla="*/ 2597235 h 21600"/>
              <a:gd name="T4" fmla="*/ 1569042 w 21600"/>
              <a:gd name="T5" fmla="*/ 2597235 h 21600"/>
              <a:gd name="T6" fmla="*/ 1569042 w 21600"/>
              <a:gd name="T7" fmla="*/ 2597235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444"/>
                </a:lnTo>
                <a:cubicBezTo>
                  <a:pt x="0" y="5387"/>
                  <a:pt x="4231" y="2099"/>
                  <a:pt x="9450" y="2099"/>
                </a:cubicBezTo>
                <a:lnTo>
                  <a:pt x="16200" y="2099"/>
                </a:lnTo>
                <a:lnTo>
                  <a:pt x="16200" y="0"/>
                </a:lnTo>
                <a:lnTo>
                  <a:pt x="21600" y="4197"/>
                </a:lnTo>
                <a:lnTo>
                  <a:pt x="16200" y="8394"/>
                </a:lnTo>
                <a:lnTo>
                  <a:pt x="16200" y="6296"/>
                </a:lnTo>
                <a:lnTo>
                  <a:pt x="9450" y="6296"/>
                </a:lnTo>
                <a:cubicBezTo>
                  <a:pt x="7213" y="6296"/>
                  <a:pt x="5400" y="7705"/>
                  <a:pt x="5400" y="9444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pic>
        <p:nvPicPr>
          <p:cNvPr id="30722" name="image12.jpg"/>
          <p:cNvPicPr>
            <a:picLocks noChangeAspect="1" noChangeArrowheads="1"/>
          </p:cNvPicPr>
          <p:nvPr/>
        </p:nvPicPr>
        <p:blipFill>
          <a:blip r:embed="rId2"/>
          <a:srcRect b="31531"/>
          <a:stretch>
            <a:fillRect/>
          </a:stretch>
        </p:blipFill>
        <p:spPr bwMode="auto">
          <a:xfrm>
            <a:off x="2097088" y="200025"/>
            <a:ext cx="4846637" cy="46958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30723" name="Shape 425"/>
          <p:cNvSpPr>
            <a:spLocks/>
          </p:cNvSpPr>
          <p:nvPr/>
        </p:nvSpPr>
        <p:spPr bwMode="auto">
          <a:xfrm rot="5400000">
            <a:off x="2867025" y="1558925"/>
            <a:ext cx="258763" cy="334963"/>
          </a:xfrm>
          <a:custGeom>
            <a:avLst/>
            <a:gdLst>
              <a:gd name="T0" fmla="*/ 1549966 w 21600"/>
              <a:gd name="T1" fmla="*/ 2597250 h 21600"/>
              <a:gd name="T2" fmla="*/ 1549966 w 21600"/>
              <a:gd name="T3" fmla="*/ 2597250 h 21600"/>
              <a:gd name="T4" fmla="*/ 1549966 w 21600"/>
              <a:gd name="T5" fmla="*/ 2597250 h 21600"/>
              <a:gd name="T6" fmla="*/ 1549966 w 21600"/>
              <a:gd name="T7" fmla="*/ 259725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386"/>
                </a:lnTo>
                <a:cubicBezTo>
                  <a:pt x="0" y="5354"/>
                  <a:pt x="4231" y="2086"/>
                  <a:pt x="9450" y="2086"/>
                </a:cubicBezTo>
                <a:lnTo>
                  <a:pt x="16200" y="2086"/>
                </a:lnTo>
                <a:lnTo>
                  <a:pt x="16200" y="0"/>
                </a:lnTo>
                <a:lnTo>
                  <a:pt x="21600" y="4172"/>
                </a:lnTo>
                <a:lnTo>
                  <a:pt x="16200" y="8343"/>
                </a:lnTo>
                <a:lnTo>
                  <a:pt x="16200" y="6257"/>
                </a:lnTo>
                <a:lnTo>
                  <a:pt x="9450" y="6257"/>
                </a:lnTo>
                <a:cubicBezTo>
                  <a:pt x="7213" y="6257"/>
                  <a:pt x="5400" y="7658"/>
                  <a:pt x="5400" y="9386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0724" name="Shape 426"/>
          <p:cNvSpPr>
            <a:spLocks/>
          </p:cNvSpPr>
          <p:nvPr/>
        </p:nvSpPr>
        <p:spPr bwMode="auto">
          <a:xfrm rot="10800000">
            <a:off x="2870200" y="1960563"/>
            <a:ext cx="258763" cy="334962"/>
          </a:xfrm>
          <a:custGeom>
            <a:avLst/>
            <a:gdLst>
              <a:gd name="T0" fmla="*/ 1549966 w 21600"/>
              <a:gd name="T1" fmla="*/ 2597227 h 21600"/>
              <a:gd name="T2" fmla="*/ 1549966 w 21600"/>
              <a:gd name="T3" fmla="*/ 2597227 h 21600"/>
              <a:gd name="T4" fmla="*/ 1549966 w 21600"/>
              <a:gd name="T5" fmla="*/ 2597227 h 21600"/>
              <a:gd name="T6" fmla="*/ 1549966 w 21600"/>
              <a:gd name="T7" fmla="*/ 259722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386"/>
                </a:lnTo>
                <a:cubicBezTo>
                  <a:pt x="0" y="5354"/>
                  <a:pt x="4231" y="2086"/>
                  <a:pt x="9450" y="2086"/>
                </a:cubicBezTo>
                <a:lnTo>
                  <a:pt x="16200" y="2086"/>
                </a:lnTo>
                <a:lnTo>
                  <a:pt x="16200" y="0"/>
                </a:lnTo>
                <a:lnTo>
                  <a:pt x="21600" y="4172"/>
                </a:lnTo>
                <a:lnTo>
                  <a:pt x="16200" y="8343"/>
                </a:lnTo>
                <a:lnTo>
                  <a:pt x="16200" y="6257"/>
                </a:lnTo>
                <a:lnTo>
                  <a:pt x="9450" y="6257"/>
                </a:lnTo>
                <a:cubicBezTo>
                  <a:pt x="7213" y="6257"/>
                  <a:pt x="5400" y="7658"/>
                  <a:pt x="5400" y="9386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0725" name="Shape 427"/>
          <p:cNvSpPr>
            <a:spLocks/>
          </p:cNvSpPr>
          <p:nvPr/>
        </p:nvSpPr>
        <p:spPr bwMode="auto">
          <a:xfrm rot="5400000" flipV="1">
            <a:off x="2437606" y="2143919"/>
            <a:ext cx="258763" cy="333375"/>
          </a:xfrm>
          <a:custGeom>
            <a:avLst/>
            <a:gdLst>
              <a:gd name="T0" fmla="*/ 1549966 w 21600"/>
              <a:gd name="T1" fmla="*/ 2572667 h 21600"/>
              <a:gd name="T2" fmla="*/ 1549966 w 21600"/>
              <a:gd name="T3" fmla="*/ 2572667 h 21600"/>
              <a:gd name="T4" fmla="*/ 1549966 w 21600"/>
              <a:gd name="T5" fmla="*/ 2572667 h 21600"/>
              <a:gd name="T6" fmla="*/ 1549966 w 21600"/>
              <a:gd name="T7" fmla="*/ 257266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431"/>
                </a:lnTo>
                <a:cubicBezTo>
                  <a:pt x="0" y="5380"/>
                  <a:pt x="4231" y="2096"/>
                  <a:pt x="9450" y="2096"/>
                </a:cubicBezTo>
                <a:lnTo>
                  <a:pt x="16200" y="2096"/>
                </a:lnTo>
                <a:lnTo>
                  <a:pt x="16200" y="0"/>
                </a:lnTo>
                <a:lnTo>
                  <a:pt x="21600" y="4191"/>
                </a:lnTo>
                <a:lnTo>
                  <a:pt x="16200" y="8383"/>
                </a:lnTo>
                <a:lnTo>
                  <a:pt x="16200" y="6287"/>
                </a:lnTo>
                <a:lnTo>
                  <a:pt x="9450" y="6287"/>
                </a:lnTo>
                <a:cubicBezTo>
                  <a:pt x="7213" y="6287"/>
                  <a:pt x="5400" y="7695"/>
                  <a:pt x="5400" y="9431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0726" name="Shape 428"/>
          <p:cNvSpPr>
            <a:spLocks/>
          </p:cNvSpPr>
          <p:nvPr/>
        </p:nvSpPr>
        <p:spPr bwMode="auto">
          <a:xfrm flipV="1">
            <a:off x="2428875" y="2479675"/>
            <a:ext cx="258763" cy="333375"/>
          </a:xfrm>
          <a:custGeom>
            <a:avLst/>
            <a:gdLst>
              <a:gd name="T0" fmla="*/ 1549966 w 21600"/>
              <a:gd name="T1" fmla="*/ 2572667 h 21600"/>
              <a:gd name="T2" fmla="*/ 1549966 w 21600"/>
              <a:gd name="T3" fmla="*/ 2572667 h 21600"/>
              <a:gd name="T4" fmla="*/ 1549966 w 21600"/>
              <a:gd name="T5" fmla="*/ 2572667 h 21600"/>
              <a:gd name="T6" fmla="*/ 1549966 w 21600"/>
              <a:gd name="T7" fmla="*/ 257266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431"/>
                </a:lnTo>
                <a:cubicBezTo>
                  <a:pt x="0" y="5380"/>
                  <a:pt x="4231" y="2096"/>
                  <a:pt x="9450" y="2096"/>
                </a:cubicBezTo>
                <a:lnTo>
                  <a:pt x="16200" y="2096"/>
                </a:lnTo>
                <a:lnTo>
                  <a:pt x="16200" y="0"/>
                </a:lnTo>
                <a:lnTo>
                  <a:pt x="21600" y="4191"/>
                </a:lnTo>
                <a:lnTo>
                  <a:pt x="16200" y="8383"/>
                </a:lnTo>
                <a:lnTo>
                  <a:pt x="16200" y="6287"/>
                </a:lnTo>
                <a:lnTo>
                  <a:pt x="9450" y="6287"/>
                </a:lnTo>
                <a:cubicBezTo>
                  <a:pt x="7213" y="6287"/>
                  <a:pt x="5400" y="7695"/>
                  <a:pt x="5400" y="9431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0727" name="Shape 429"/>
          <p:cNvSpPr>
            <a:spLocks/>
          </p:cNvSpPr>
          <p:nvPr/>
        </p:nvSpPr>
        <p:spPr bwMode="auto">
          <a:xfrm flipV="1">
            <a:off x="3005138" y="3146425"/>
            <a:ext cx="260350" cy="334963"/>
          </a:xfrm>
          <a:custGeom>
            <a:avLst/>
            <a:gdLst>
              <a:gd name="T0" fmla="*/ 1569042 w 21600"/>
              <a:gd name="T1" fmla="*/ 2597235 h 21600"/>
              <a:gd name="T2" fmla="*/ 1569042 w 21600"/>
              <a:gd name="T3" fmla="*/ 2597235 h 21600"/>
              <a:gd name="T4" fmla="*/ 1569042 w 21600"/>
              <a:gd name="T5" fmla="*/ 2597235 h 21600"/>
              <a:gd name="T6" fmla="*/ 1569042 w 21600"/>
              <a:gd name="T7" fmla="*/ 2597235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444"/>
                </a:lnTo>
                <a:cubicBezTo>
                  <a:pt x="0" y="5387"/>
                  <a:pt x="4231" y="2099"/>
                  <a:pt x="9450" y="2099"/>
                </a:cubicBezTo>
                <a:lnTo>
                  <a:pt x="16200" y="2099"/>
                </a:lnTo>
                <a:lnTo>
                  <a:pt x="16200" y="0"/>
                </a:lnTo>
                <a:lnTo>
                  <a:pt x="21600" y="4197"/>
                </a:lnTo>
                <a:lnTo>
                  <a:pt x="16200" y="8394"/>
                </a:lnTo>
                <a:lnTo>
                  <a:pt x="16200" y="6296"/>
                </a:lnTo>
                <a:lnTo>
                  <a:pt x="9450" y="6296"/>
                </a:lnTo>
                <a:cubicBezTo>
                  <a:pt x="7213" y="6296"/>
                  <a:pt x="5400" y="7705"/>
                  <a:pt x="5400" y="9444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0728" name="Shape 430"/>
          <p:cNvSpPr>
            <a:spLocks/>
          </p:cNvSpPr>
          <p:nvPr/>
        </p:nvSpPr>
        <p:spPr bwMode="auto">
          <a:xfrm rot="16200000" flipV="1">
            <a:off x="3825875" y="3165475"/>
            <a:ext cx="258763" cy="334963"/>
          </a:xfrm>
          <a:custGeom>
            <a:avLst/>
            <a:gdLst>
              <a:gd name="T0" fmla="*/ 1549966 w 21600"/>
              <a:gd name="T1" fmla="*/ 2597235 h 21600"/>
              <a:gd name="T2" fmla="*/ 1549966 w 21600"/>
              <a:gd name="T3" fmla="*/ 2597235 h 21600"/>
              <a:gd name="T4" fmla="*/ 1549966 w 21600"/>
              <a:gd name="T5" fmla="*/ 2597235 h 21600"/>
              <a:gd name="T6" fmla="*/ 1549966 w 21600"/>
              <a:gd name="T7" fmla="*/ 2597235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386"/>
                </a:lnTo>
                <a:cubicBezTo>
                  <a:pt x="0" y="5354"/>
                  <a:pt x="4231" y="2086"/>
                  <a:pt x="9450" y="2086"/>
                </a:cubicBezTo>
                <a:lnTo>
                  <a:pt x="16200" y="2086"/>
                </a:lnTo>
                <a:lnTo>
                  <a:pt x="16200" y="0"/>
                </a:lnTo>
                <a:lnTo>
                  <a:pt x="21600" y="4172"/>
                </a:lnTo>
                <a:lnTo>
                  <a:pt x="16200" y="8343"/>
                </a:lnTo>
                <a:lnTo>
                  <a:pt x="16200" y="6257"/>
                </a:lnTo>
                <a:lnTo>
                  <a:pt x="9450" y="6257"/>
                </a:lnTo>
                <a:cubicBezTo>
                  <a:pt x="7213" y="6257"/>
                  <a:pt x="5400" y="7658"/>
                  <a:pt x="5400" y="9386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0729" name="Shape 431"/>
          <p:cNvSpPr>
            <a:spLocks/>
          </p:cNvSpPr>
          <p:nvPr/>
        </p:nvSpPr>
        <p:spPr bwMode="auto">
          <a:xfrm>
            <a:off x="4035425" y="1498600"/>
            <a:ext cx="260350" cy="333375"/>
          </a:xfrm>
          <a:custGeom>
            <a:avLst/>
            <a:gdLst>
              <a:gd name="T0" fmla="*/ 1569042 w 21600"/>
              <a:gd name="T1" fmla="*/ 2572667 h 21600"/>
              <a:gd name="T2" fmla="*/ 1569042 w 21600"/>
              <a:gd name="T3" fmla="*/ 2572667 h 21600"/>
              <a:gd name="T4" fmla="*/ 1569042 w 21600"/>
              <a:gd name="T5" fmla="*/ 2572667 h 21600"/>
              <a:gd name="T6" fmla="*/ 1569042 w 21600"/>
              <a:gd name="T7" fmla="*/ 257266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489"/>
                </a:lnTo>
                <a:cubicBezTo>
                  <a:pt x="0" y="5413"/>
                  <a:pt x="4231" y="2109"/>
                  <a:pt x="9450" y="2109"/>
                </a:cubicBezTo>
                <a:lnTo>
                  <a:pt x="16200" y="2109"/>
                </a:lnTo>
                <a:lnTo>
                  <a:pt x="16200" y="0"/>
                </a:lnTo>
                <a:lnTo>
                  <a:pt x="21600" y="4217"/>
                </a:lnTo>
                <a:lnTo>
                  <a:pt x="16200" y="8434"/>
                </a:lnTo>
                <a:lnTo>
                  <a:pt x="16200" y="6326"/>
                </a:lnTo>
                <a:lnTo>
                  <a:pt x="9450" y="6326"/>
                </a:lnTo>
                <a:cubicBezTo>
                  <a:pt x="7213" y="6326"/>
                  <a:pt x="5400" y="7742"/>
                  <a:pt x="5400" y="9489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0730" name="Shape 432"/>
          <p:cNvSpPr>
            <a:spLocks/>
          </p:cNvSpPr>
          <p:nvPr/>
        </p:nvSpPr>
        <p:spPr bwMode="auto">
          <a:xfrm rot="5400000">
            <a:off x="5216526" y="1498600"/>
            <a:ext cx="260350" cy="333375"/>
          </a:xfrm>
          <a:custGeom>
            <a:avLst/>
            <a:gdLst>
              <a:gd name="T0" fmla="*/ 1569042 w 21600"/>
              <a:gd name="T1" fmla="*/ 2572683 h 21600"/>
              <a:gd name="T2" fmla="*/ 1569042 w 21600"/>
              <a:gd name="T3" fmla="*/ 2572683 h 21600"/>
              <a:gd name="T4" fmla="*/ 1569042 w 21600"/>
              <a:gd name="T5" fmla="*/ 2572683 h 21600"/>
              <a:gd name="T6" fmla="*/ 1569042 w 21600"/>
              <a:gd name="T7" fmla="*/ 2572683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489"/>
                </a:lnTo>
                <a:cubicBezTo>
                  <a:pt x="0" y="5413"/>
                  <a:pt x="4231" y="2109"/>
                  <a:pt x="9450" y="2109"/>
                </a:cubicBezTo>
                <a:lnTo>
                  <a:pt x="16200" y="2109"/>
                </a:lnTo>
                <a:lnTo>
                  <a:pt x="16200" y="0"/>
                </a:lnTo>
                <a:lnTo>
                  <a:pt x="21600" y="4217"/>
                </a:lnTo>
                <a:lnTo>
                  <a:pt x="16200" y="8434"/>
                </a:lnTo>
                <a:lnTo>
                  <a:pt x="16200" y="6326"/>
                </a:lnTo>
                <a:lnTo>
                  <a:pt x="9450" y="6326"/>
                </a:lnTo>
                <a:cubicBezTo>
                  <a:pt x="7213" y="6326"/>
                  <a:pt x="5400" y="7742"/>
                  <a:pt x="5400" y="9489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0731" name="Shape 433"/>
          <p:cNvSpPr>
            <a:spLocks noChangeArrowheads="1"/>
          </p:cNvSpPr>
          <p:nvPr/>
        </p:nvSpPr>
        <p:spPr bwMode="auto">
          <a:xfrm>
            <a:off x="6267450" y="1889125"/>
            <a:ext cx="442913" cy="847725"/>
          </a:xfrm>
          <a:prstGeom prst="rect">
            <a:avLst/>
          </a:prstGeom>
          <a:solidFill>
            <a:srgbClr val="FFFFF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732" name="Shape 434"/>
          <p:cNvSpPr>
            <a:spLocks/>
          </p:cNvSpPr>
          <p:nvPr/>
        </p:nvSpPr>
        <p:spPr bwMode="auto">
          <a:xfrm flipV="1">
            <a:off x="5418138" y="1916113"/>
            <a:ext cx="260350" cy="334962"/>
          </a:xfrm>
          <a:custGeom>
            <a:avLst/>
            <a:gdLst>
              <a:gd name="T0" fmla="*/ 1569042 w 21600"/>
              <a:gd name="T1" fmla="*/ 2597227 h 21600"/>
              <a:gd name="T2" fmla="*/ 1569042 w 21600"/>
              <a:gd name="T3" fmla="*/ 2597227 h 21600"/>
              <a:gd name="T4" fmla="*/ 1569042 w 21600"/>
              <a:gd name="T5" fmla="*/ 2597227 h 21600"/>
              <a:gd name="T6" fmla="*/ 1569042 w 21600"/>
              <a:gd name="T7" fmla="*/ 259722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444"/>
                </a:lnTo>
                <a:cubicBezTo>
                  <a:pt x="0" y="5387"/>
                  <a:pt x="4231" y="2099"/>
                  <a:pt x="9450" y="2099"/>
                </a:cubicBezTo>
                <a:lnTo>
                  <a:pt x="16200" y="2099"/>
                </a:lnTo>
                <a:lnTo>
                  <a:pt x="16200" y="0"/>
                </a:lnTo>
                <a:lnTo>
                  <a:pt x="21600" y="4197"/>
                </a:lnTo>
                <a:lnTo>
                  <a:pt x="16200" y="8394"/>
                </a:lnTo>
                <a:lnTo>
                  <a:pt x="16200" y="6296"/>
                </a:lnTo>
                <a:lnTo>
                  <a:pt x="9450" y="6296"/>
                </a:lnTo>
                <a:cubicBezTo>
                  <a:pt x="7213" y="6296"/>
                  <a:pt x="5400" y="7705"/>
                  <a:pt x="5400" y="9444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0733" name="Shape 435"/>
          <p:cNvSpPr>
            <a:spLocks/>
          </p:cNvSpPr>
          <p:nvPr/>
        </p:nvSpPr>
        <p:spPr bwMode="auto">
          <a:xfrm rot="16200000" flipV="1">
            <a:off x="5833269" y="1915319"/>
            <a:ext cx="258763" cy="333375"/>
          </a:xfrm>
          <a:custGeom>
            <a:avLst/>
            <a:gdLst>
              <a:gd name="T0" fmla="*/ 1549966 w 21600"/>
              <a:gd name="T1" fmla="*/ 2572667 h 21600"/>
              <a:gd name="T2" fmla="*/ 1549966 w 21600"/>
              <a:gd name="T3" fmla="*/ 2572667 h 21600"/>
              <a:gd name="T4" fmla="*/ 1549966 w 21600"/>
              <a:gd name="T5" fmla="*/ 2572667 h 21600"/>
              <a:gd name="T6" fmla="*/ 1549966 w 21600"/>
              <a:gd name="T7" fmla="*/ 257266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431"/>
                </a:lnTo>
                <a:cubicBezTo>
                  <a:pt x="0" y="5380"/>
                  <a:pt x="4231" y="2096"/>
                  <a:pt x="9450" y="2096"/>
                </a:cubicBezTo>
                <a:lnTo>
                  <a:pt x="16200" y="2096"/>
                </a:lnTo>
                <a:lnTo>
                  <a:pt x="16200" y="0"/>
                </a:lnTo>
                <a:lnTo>
                  <a:pt x="21600" y="4191"/>
                </a:lnTo>
                <a:lnTo>
                  <a:pt x="16200" y="8383"/>
                </a:lnTo>
                <a:lnTo>
                  <a:pt x="16200" y="6287"/>
                </a:lnTo>
                <a:lnTo>
                  <a:pt x="9450" y="6287"/>
                </a:lnTo>
                <a:cubicBezTo>
                  <a:pt x="7213" y="6287"/>
                  <a:pt x="5400" y="7695"/>
                  <a:pt x="5400" y="9431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0734" name="Shape 436"/>
          <p:cNvSpPr>
            <a:spLocks/>
          </p:cNvSpPr>
          <p:nvPr/>
        </p:nvSpPr>
        <p:spPr bwMode="auto">
          <a:xfrm>
            <a:off x="6000750" y="1468438"/>
            <a:ext cx="258763" cy="333375"/>
          </a:xfrm>
          <a:custGeom>
            <a:avLst/>
            <a:gdLst>
              <a:gd name="T0" fmla="*/ 1549966 w 21600"/>
              <a:gd name="T1" fmla="*/ 2572667 h 21600"/>
              <a:gd name="T2" fmla="*/ 1549966 w 21600"/>
              <a:gd name="T3" fmla="*/ 2572667 h 21600"/>
              <a:gd name="T4" fmla="*/ 1549966 w 21600"/>
              <a:gd name="T5" fmla="*/ 2572667 h 21600"/>
              <a:gd name="T6" fmla="*/ 1549966 w 21600"/>
              <a:gd name="T7" fmla="*/ 257266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431"/>
                </a:lnTo>
                <a:cubicBezTo>
                  <a:pt x="0" y="5380"/>
                  <a:pt x="4231" y="2096"/>
                  <a:pt x="9450" y="2096"/>
                </a:cubicBezTo>
                <a:lnTo>
                  <a:pt x="16200" y="2096"/>
                </a:lnTo>
                <a:lnTo>
                  <a:pt x="16200" y="0"/>
                </a:lnTo>
                <a:lnTo>
                  <a:pt x="21600" y="4191"/>
                </a:lnTo>
                <a:lnTo>
                  <a:pt x="16200" y="8383"/>
                </a:lnTo>
                <a:lnTo>
                  <a:pt x="16200" y="6287"/>
                </a:lnTo>
                <a:lnTo>
                  <a:pt x="9450" y="6287"/>
                </a:lnTo>
                <a:cubicBezTo>
                  <a:pt x="7213" y="6287"/>
                  <a:pt x="5400" y="7695"/>
                  <a:pt x="5400" y="9431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0735" name="Shape 437"/>
          <p:cNvSpPr>
            <a:spLocks/>
          </p:cNvSpPr>
          <p:nvPr/>
        </p:nvSpPr>
        <p:spPr bwMode="auto">
          <a:xfrm rot="5400000">
            <a:off x="6344445" y="1462881"/>
            <a:ext cx="258762" cy="333375"/>
          </a:xfrm>
          <a:custGeom>
            <a:avLst/>
            <a:gdLst>
              <a:gd name="T0" fmla="*/ 1549948 w 21600"/>
              <a:gd name="T1" fmla="*/ 2572667 h 21600"/>
              <a:gd name="T2" fmla="*/ 1549948 w 21600"/>
              <a:gd name="T3" fmla="*/ 2572667 h 21600"/>
              <a:gd name="T4" fmla="*/ 1549948 w 21600"/>
              <a:gd name="T5" fmla="*/ 2572667 h 21600"/>
              <a:gd name="T6" fmla="*/ 1549948 w 21600"/>
              <a:gd name="T7" fmla="*/ 257266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431"/>
                </a:lnTo>
                <a:cubicBezTo>
                  <a:pt x="0" y="5380"/>
                  <a:pt x="4231" y="2096"/>
                  <a:pt x="9450" y="2096"/>
                </a:cubicBezTo>
                <a:lnTo>
                  <a:pt x="16200" y="2096"/>
                </a:lnTo>
                <a:lnTo>
                  <a:pt x="16200" y="0"/>
                </a:lnTo>
                <a:lnTo>
                  <a:pt x="21600" y="4191"/>
                </a:lnTo>
                <a:lnTo>
                  <a:pt x="16200" y="8383"/>
                </a:lnTo>
                <a:lnTo>
                  <a:pt x="16200" y="6287"/>
                </a:lnTo>
                <a:lnTo>
                  <a:pt x="9450" y="6287"/>
                </a:lnTo>
                <a:cubicBezTo>
                  <a:pt x="7213" y="6287"/>
                  <a:pt x="5400" y="7695"/>
                  <a:pt x="5400" y="9431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0736" name="Shape 438"/>
          <p:cNvSpPr>
            <a:spLocks/>
          </p:cNvSpPr>
          <p:nvPr/>
        </p:nvSpPr>
        <p:spPr bwMode="auto">
          <a:xfrm rot="10800000">
            <a:off x="6346825" y="2395538"/>
            <a:ext cx="260350" cy="334962"/>
          </a:xfrm>
          <a:custGeom>
            <a:avLst/>
            <a:gdLst>
              <a:gd name="T0" fmla="*/ 1569042 w 21600"/>
              <a:gd name="T1" fmla="*/ 2597227 h 21600"/>
              <a:gd name="T2" fmla="*/ 1569042 w 21600"/>
              <a:gd name="T3" fmla="*/ 2597227 h 21600"/>
              <a:gd name="T4" fmla="*/ 1569042 w 21600"/>
              <a:gd name="T5" fmla="*/ 2597227 h 21600"/>
              <a:gd name="T6" fmla="*/ 1569042 w 21600"/>
              <a:gd name="T7" fmla="*/ 259722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444"/>
                </a:lnTo>
                <a:cubicBezTo>
                  <a:pt x="0" y="5387"/>
                  <a:pt x="4231" y="2099"/>
                  <a:pt x="9450" y="2099"/>
                </a:cubicBezTo>
                <a:lnTo>
                  <a:pt x="16200" y="2099"/>
                </a:lnTo>
                <a:lnTo>
                  <a:pt x="16200" y="0"/>
                </a:lnTo>
                <a:lnTo>
                  <a:pt x="21600" y="4197"/>
                </a:lnTo>
                <a:lnTo>
                  <a:pt x="16200" y="8394"/>
                </a:lnTo>
                <a:lnTo>
                  <a:pt x="16200" y="6296"/>
                </a:lnTo>
                <a:lnTo>
                  <a:pt x="9450" y="6296"/>
                </a:lnTo>
                <a:cubicBezTo>
                  <a:pt x="7213" y="6296"/>
                  <a:pt x="5400" y="7705"/>
                  <a:pt x="5400" y="9444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0737" name="Shape 439"/>
          <p:cNvSpPr>
            <a:spLocks/>
          </p:cNvSpPr>
          <p:nvPr/>
        </p:nvSpPr>
        <p:spPr bwMode="auto">
          <a:xfrm rot="5400000" flipV="1">
            <a:off x="5028406" y="2591594"/>
            <a:ext cx="258763" cy="333375"/>
          </a:xfrm>
          <a:custGeom>
            <a:avLst/>
            <a:gdLst>
              <a:gd name="T0" fmla="*/ 1549966 w 21600"/>
              <a:gd name="T1" fmla="*/ 2572667 h 21600"/>
              <a:gd name="T2" fmla="*/ 1549966 w 21600"/>
              <a:gd name="T3" fmla="*/ 2572667 h 21600"/>
              <a:gd name="T4" fmla="*/ 1549966 w 21600"/>
              <a:gd name="T5" fmla="*/ 2572667 h 21600"/>
              <a:gd name="T6" fmla="*/ 1549966 w 21600"/>
              <a:gd name="T7" fmla="*/ 257266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431"/>
                </a:lnTo>
                <a:cubicBezTo>
                  <a:pt x="0" y="5380"/>
                  <a:pt x="4231" y="2096"/>
                  <a:pt x="9450" y="2096"/>
                </a:cubicBezTo>
                <a:lnTo>
                  <a:pt x="16200" y="2096"/>
                </a:lnTo>
                <a:lnTo>
                  <a:pt x="16200" y="0"/>
                </a:lnTo>
                <a:lnTo>
                  <a:pt x="21600" y="4191"/>
                </a:lnTo>
                <a:lnTo>
                  <a:pt x="16200" y="8383"/>
                </a:lnTo>
                <a:lnTo>
                  <a:pt x="16200" y="6287"/>
                </a:lnTo>
                <a:lnTo>
                  <a:pt x="9450" y="6287"/>
                </a:lnTo>
                <a:cubicBezTo>
                  <a:pt x="7213" y="6287"/>
                  <a:pt x="5400" y="7695"/>
                  <a:pt x="5400" y="9431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0738" name="Shape 440"/>
          <p:cNvSpPr>
            <a:spLocks/>
          </p:cNvSpPr>
          <p:nvPr/>
        </p:nvSpPr>
        <p:spPr bwMode="auto">
          <a:xfrm rot="10800000">
            <a:off x="4835525" y="2925763"/>
            <a:ext cx="260350" cy="333375"/>
          </a:xfrm>
          <a:custGeom>
            <a:avLst/>
            <a:gdLst>
              <a:gd name="T0" fmla="*/ 1569042 w 21600"/>
              <a:gd name="T1" fmla="*/ 2572667 h 21600"/>
              <a:gd name="T2" fmla="*/ 1569042 w 21600"/>
              <a:gd name="T3" fmla="*/ 2572667 h 21600"/>
              <a:gd name="T4" fmla="*/ 1569042 w 21600"/>
              <a:gd name="T5" fmla="*/ 2572667 h 21600"/>
              <a:gd name="T6" fmla="*/ 1569042 w 21600"/>
              <a:gd name="T7" fmla="*/ 257266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489"/>
                </a:lnTo>
                <a:cubicBezTo>
                  <a:pt x="0" y="5413"/>
                  <a:pt x="4231" y="2109"/>
                  <a:pt x="9450" y="2109"/>
                </a:cubicBezTo>
                <a:lnTo>
                  <a:pt x="16200" y="2109"/>
                </a:lnTo>
                <a:lnTo>
                  <a:pt x="16200" y="0"/>
                </a:lnTo>
                <a:lnTo>
                  <a:pt x="21600" y="4217"/>
                </a:lnTo>
                <a:lnTo>
                  <a:pt x="16200" y="8434"/>
                </a:lnTo>
                <a:lnTo>
                  <a:pt x="16200" y="6326"/>
                </a:lnTo>
                <a:lnTo>
                  <a:pt x="9450" y="6326"/>
                </a:lnTo>
                <a:cubicBezTo>
                  <a:pt x="7213" y="6326"/>
                  <a:pt x="5400" y="7742"/>
                  <a:pt x="5400" y="9489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0739" name="Shape 441"/>
          <p:cNvSpPr>
            <a:spLocks/>
          </p:cNvSpPr>
          <p:nvPr/>
        </p:nvSpPr>
        <p:spPr bwMode="auto">
          <a:xfrm rot="5400000" flipV="1">
            <a:off x="4475163" y="3109912"/>
            <a:ext cx="260350" cy="333375"/>
          </a:xfrm>
          <a:custGeom>
            <a:avLst/>
            <a:gdLst>
              <a:gd name="T0" fmla="*/ 1569042 w 21600"/>
              <a:gd name="T1" fmla="*/ 2572667 h 21600"/>
              <a:gd name="T2" fmla="*/ 1569042 w 21600"/>
              <a:gd name="T3" fmla="*/ 2572667 h 21600"/>
              <a:gd name="T4" fmla="*/ 1569042 w 21600"/>
              <a:gd name="T5" fmla="*/ 2572667 h 21600"/>
              <a:gd name="T6" fmla="*/ 1569042 w 21600"/>
              <a:gd name="T7" fmla="*/ 257266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489"/>
                </a:lnTo>
                <a:cubicBezTo>
                  <a:pt x="0" y="5413"/>
                  <a:pt x="4231" y="2109"/>
                  <a:pt x="9450" y="2109"/>
                </a:cubicBezTo>
                <a:lnTo>
                  <a:pt x="16200" y="2109"/>
                </a:lnTo>
                <a:lnTo>
                  <a:pt x="16200" y="0"/>
                </a:lnTo>
                <a:lnTo>
                  <a:pt x="21600" y="4217"/>
                </a:lnTo>
                <a:lnTo>
                  <a:pt x="16200" y="8434"/>
                </a:lnTo>
                <a:lnTo>
                  <a:pt x="16200" y="6326"/>
                </a:lnTo>
                <a:lnTo>
                  <a:pt x="9450" y="6326"/>
                </a:lnTo>
                <a:cubicBezTo>
                  <a:pt x="7213" y="6326"/>
                  <a:pt x="5400" y="7742"/>
                  <a:pt x="5400" y="9489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0740" name="Shape 442"/>
          <p:cNvSpPr>
            <a:spLocks noChangeArrowheads="1"/>
          </p:cNvSpPr>
          <p:nvPr/>
        </p:nvSpPr>
        <p:spPr bwMode="auto">
          <a:xfrm>
            <a:off x="80963" y="5022850"/>
            <a:ext cx="9015412" cy="8223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2400">
                <a:solidFill>
                  <a:srgbClr val="000000"/>
                </a:solidFill>
                <a:cs typeface="Arial" charset="0"/>
                <a:sym typeface="Arial" charset="0"/>
              </a:rPr>
              <a:t>Quante volte il coniglietto dovrà girare di 90° per raggiungere la carota?</a:t>
            </a:r>
          </a:p>
        </p:txBody>
      </p:sp>
      <p:sp>
        <p:nvSpPr>
          <p:cNvPr id="30741" name="Shape 443"/>
          <p:cNvSpPr>
            <a:spLocks noChangeArrowheads="1"/>
          </p:cNvSpPr>
          <p:nvPr/>
        </p:nvSpPr>
        <p:spPr bwMode="auto">
          <a:xfrm>
            <a:off x="80963" y="5715000"/>
            <a:ext cx="9015412" cy="3746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2000">
                <a:solidFill>
                  <a:srgbClr val="000000"/>
                </a:solidFill>
                <a:cs typeface="Arial" charset="0"/>
                <a:sym typeface="Arial" charset="0"/>
              </a:rPr>
              <a:t>A – 5	 	B – 10 		</a:t>
            </a:r>
            <a:r>
              <a:rPr lang="it-IT" sz="2000">
                <a:solidFill>
                  <a:srgbClr val="FF0000"/>
                </a:solidFill>
                <a:cs typeface="Arial" charset="0"/>
                <a:sym typeface="Arial" charset="0"/>
              </a:rPr>
              <a:t>C - 17 </a:t>
            </a:r>
            <a:r>
              <a:rPr lang="it-IT" sz="2000">
                <a:solidFill>
                  <a:srgbClr val="000000"/>
                </a:solidFill>
                <a:cs typeface="Arial" charset="0"/>
                <a:sym typeface="Arial" charset="0"/>
              </a:rPr>
              <a:t>		D - 25</a:t>
            </a:r>
          </a:p>
        </p:txBody>
      </p:sp>
      <p:sp>
        <p:nvSpPr>
          <p:cNvPr id="30742" name="Shape 444"/>
          <p:cNvSpPr>
            <a:spLocks/>
          </p:cNvSpPr>
          <p:nvPr/>
        </p:nvSpPr>
        <p:spPr bwMode="auto">
          <a:xfrm rot="5400000">
            <a:off x="2789237" y="2670176"/>
            <a:ext cx="258763" cy="334962"/>
          </a:xfrm>
          <a:custGeom>
            <a:avLst/>
            <a:gdLst>
              <a:gd name="T0" fmla="*/ 1549966 w 21600"/>
              <a:gd name="T1" fmla="*/ 2597227 h 21600"/>
              <a:gd name="T2" fmla="*/ 1549966 w 21600"/>
              <a:gd name="T3" fmla="*/ 2597227 h 21600"/>
              <a:gd name="T4" fmla="*/ 1549966 w 21600"/>
              <a:gd name="T5" fmla="*/ 2597227 h 21600"/>
              <a:gd name="T6" fmla="*/ 1549966 w 21600"/>
              <a:gd name="T7" fmla="*/ 259722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0" y="9386"/>
                </a:lnTo>
                <a:cubicBezTo>
                  <a:pt x="0" y="5354"/>
                  <a:pt x="4231" y="2086"/>
                  <a:pt x="9450" y="2086"/>
                </a:cubicBezTo>
                <a:lnTo>
                  <a:pt x="16200" y="2086"/>
                </a:lnTo>
                <a:lnTo>
                  <a:pt x="16200" y="0"/>
                </a:lnTo>
                <a:lnTo>
                  <a:pt x="21600" y="4172"/>
                </a:lnTo>
                <a:lnTo>
                  <a:pt x="16200" y="8343"/>
                </a:lnTo>
                <a:lnTo>
                  <a:pt x="16200" y="6257"/>
                </a:lnTo>
                <a:lnTo>
                  <a:pt x="9450" y="6257"/>
                </a:lnTo>
                <a:cubicBezTo>
                  <a:pt x="7213" y="6257"/>
                  <a:pt x="5400" y="7658"/>
                  <a:pt x="5400" y="9386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48"/>
          <p:cNvSpPr>
            <a:spLocks noChangeArrowheads="1"/>
          </p:cNvSpPr>
          <p:nvPr/>
        </p:nvSpPr>
        <p:spPr bwMode="auto">
          <a:xfrm>
            <a:off x="58738" y="2876550"/>
            <a:ext cx="9085262" cy="6461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4000" b="1">
                <a:solidFill>
                  <a:srgbClr val="000000"/>
                </a:solidFill>
                <a:cs typeface="Arial" charset="0"/>
                <a:sym typeface="Arial" charset="0"/>
              </a:rPr>
              <a:t>GIOCO 1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0"/>
          <p:cNvSpPr>
            <a:spLocks noChangeArrowheads="1"/>
          </p:cNvSpPr>
          <p:nvPr/>
        </p:nvSpPr>
        <p:spPr bwMode="auto">
          <a:xfrm>
            <a:off x="1077913" y="5627688"/>
            <a:ext cx="6872287" cy="7921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2400">
                <a:solidFill>
                  <a:srgbClr val="000000"/>
                </a:solidFill>
                <a:cs typeface="Arial" charset="0"/>
                <a:sym typeface="Arial" charset="0"/>
              </a:rPr>
              <a:t>Quale neurone presinaptico e quale neurone postsinaptico hanno più sinapsi?</a:t>
            </a:r>
          </a:p>
        </p:txBody>
      </p:sp>
      <p:pic>
        <p:nvPicPr>
          <p:cNvPr id="15362" name="imag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360363"/>
            <a:ext cx="4330700" cy="5181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5363" name="Shape 52"/>
          <p:cNvSpPr>
            <a:spLocks noChangeArrowheads="1"/>
          </p:cNvSpPr>
          <p:nvPr/>
        </p:nvSpPr>
        <p:spPr bwMode="auto">
          <a:xfrm>
            <a:off x="7518400" y="577850"/>
            <a:ext cx="863600" cy="358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r>
              <a:rPr lang="it-IT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30 sec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54"/>
          <p:cNvSpPr>
            <a:spLocks noChangeArrowheads="1"/>
          </p:cNvSpPr>
          <p:nvPr/>
        </p:nvSpPr>
        <p:spPr bwMode="auto">
          <a:xfrm>
            <a:off x="1912938" y="1012825"/>
            <a:ext cx="685800" cy="358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r>
              <a:rPr lang="it-IT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15</a:t>
            </a:r>
          </a:p>
        </p:txBody>
      </p:sp>
      <p:sp>
        <p:nvSpPr>
          <p:cNvPr id="16386" name="Shape 55"/>
          <p:cNvSpPr>
            <a:spLocks noChangeArrowheads="1"/>
          </p:cNvSpPr>
          <p:nvPr/>
        </p:nvSpPr>
        <p:spPr bwMode="auto">
          <a:xfrm>
            <a:off x="1916113" y="3821113"/>
            <a:ext cx="344487" cy="358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16</a:t>
            </a:r>
          </a:p>
        </p:txBody>
      </p:sp>
      <p:sp>
        <p:nvSpPr>
          <p:cNvPr id="16387" name="Shape 56"/>
          <p:cNvSpPr>
            <a:spLocks noChangeArrowheads="1"/>
          </p:cNvSpPr>
          <p:nvPr/>
        </p:nvSpPr>
        <p:spPr bwMode="auto">
          <a:xfrm>
            <a:off x="6869113" y="1066800"/>
            <a:ext cx="223837" cy="358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9</a:t>
            </a:r>
          </a:p>
        </p:txBody>
      </p:sp>
      <p:sp>
        <p:nvSpPr>
          <p:cNvPr id="16388" name="Shape 57"/>
          <p:cNvSpPr>
            <a:spLocks noChangeArrowheads="1"/>
          </p:cNvSpPr>
          <p:nvPr/>
        </p:nvSpPr>
        <p:spPr bwMode="auto">
          <a:xfrm>
            <a:off x="6911975" y="1741488"/>
            <a:ext cx="223838" cy="358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4</a:t>
            </a:r>
          </a:p>
        </p:txBody>
      </p:sp>
      <p:sp>
        <p:nvSpPr>
          <p:cNvPr id="16389" name="Shape 58"/>
          <p:cNvSpPr>
            <a:spLocks noChangeArrowheads="1"/>
          </p:cNvSpPr>
          <p:nvPr/>
        </p:nvSpPr>
        <p:spPr bwMode="auto">
          <a:xfrm>
            <a:off x="6911975" y="2438400"/>
            <a:ext cx="223838" cy="358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6</a:t>
            </a:r>
          </a:p>
        </p:txBody>
      </p:sp>
      <p:sp>
        <p:nvSpPr>
          <p:cNvPr id="16390" name="Shape 59"/>
          <p:cNvSpPr>
            <a:spLocks noChangeArrowheads="1"/>
          </p:cNvSpPr>
          <p:nvPr/>
        </p:nvSpPr>
        <p:spPr bwMode="auto">
          <a:xfrm>
            <a:off x="6988175" y="3635375"/>
            <a:ext cx="344488" cy="358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r>
              <a:rPr lang="it-IT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12</a:t>
            </a:r>
          </a:p>
        </p:txBody>
      </p:sp>
      <p:sp>
        <p:nvSpPr>
          <p:cNvPr id="16391" name="Shape 60"/>
          <p:cNvSpPr>
            <a:spLocks/>
          </p:cNvSpPr>
          <p:nvPr/>
        </p:nvSpPr>
        <p:spPr bwMode="auto">
          <a:xfrm>
            <a:off x="1804988" y="3808413"/>
            <a:ext cx="484187" cy="423862"/>
          </a:xfrm>
          <a:custGeom>
            <a:avLst/>
            <a:gdLst>
              <a:gd name="T0" fmla="*/ 5956565 w 19679"/>
              <a:gd name="T1" fmla="*/ 4564760 h 19679"/>
              <a:gd name="T2" fmla="*/ 5956565 w 19679"/>
              <a:gd name="T3" fmla="*/ 4564760 h 19679"/>
              <a:gd name="T4" fmla="*/ 5956565 w 19679"/>
              <a:gd name="T5" fmla="*/ 4564760 h 19679"/>
              <a:gd name="T6" fmla="*/ 5956565 w 19679"/>
              <a:gd name="T7" fmla="*/ 4564760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16392" name="Shape 61"/>
          <p:cNvSpPr>
            <a:spLocks/>
          </p:cNvSpPr>
          <p:nvPr/>
        </p:nvSpPr>
        <p:spPr bwMode="auto">
          <a:xfrm>
            <a:off x="6889750" y="3635375"/>
            <a:ext cx="484188" cy="423863"/>
          </a:xfrm>
          <a:custGeom>
            <a:avLst/>
            <a:gdLst>
              <a:gd name="T0" fmla="*/ 5956552 w 19679"/>
              <a:gd name="T1" fmla="*/ 4564771 h 19679"/>
              <a:gd name="T2" fmla="*/ 5956552 w 19679"/>
              <a:gd name="T3" fmla="*/ 4564771 h 19679"/>
              <a:gd name="T4" fmla="*/ 5956552 w 19679"/>
              <a:gd name="T5" fmla="*/ 4564771 h 19679"/>
              <a:gd name="T6" fmla="*/ 5956552 w 19679"/>
              <a:gd name="T7" fmla="*/ 4564771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16393" name="Shape 62"/>
          <p:cNvSpPr>
            <a:spLocks noChangeArrowheads="1"/>
          </p:cNvSpPr>
          <p:nvPr/>
        </p:nvSpPr>
        <p:spPr bwMode="auto">
          <a:xfrm>
            <a:off x="2568575" y="5622925"/>
            <a:ext cx="3546475" cy="9048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8" tIns="45718" rIns="45718" bIns="45718">
            <a:spAutoFit/>
          </a:bodyPr>
          <a:lstStyle/>
          <a:p>
            <a:pPr algn="ctr"/>
            <a:r>
              <a:rPr lang="it-IT" sz="240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Neurone presinaptico: </a:t>
            </a:r>
            <a:r>
              <a:rPr lang="it-IT" sz="280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2</a:t>
            </a:r>
            <a:endParaRPr lang="it-IT" sz="2400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pPr algn="ctr"/>
            <a:r>
              <a:rPr lang="it-IT" sz="2400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Neurone postsinaptico: </a:t>
            </a:r>
            <a:r>
              <a:rPr lang="it-IT" sz="280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d</a:t>
            </a:r>
          </a:p>
        </p:txBody>
      </p:sp>
      <p:pic>
        <p:nvPicPr>
          <p:cNvPr id="16394" name="imag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0300" y="295275"/>
            <a:ext cx="4330700" cy="51816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65"/>
          <p:cNvSpPr>
            <a:spLocks noChangeArrowheads="1"/>
          </p:cNvSpPr>
          <p:nvPr/>
        </p:nvSpPr>
        <p:spPr bwMode="auto">
          <a:xfrm>
            <a:off x="58738" y="2876550"/>
            <a:ext cx="9085262" cy="6461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4000" b="1">
                <a:solidFill>
                  <a:srgbClr val="000000"/>
                </a:solidFill>
                <a:cs typeface="Arial" charset="0"/>
                <a:sym typeface="Arial" charset="0"/>
              </a:rPr>
              <a:t>GIOCO 2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imag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9025" y="577850"/>
            <a:ext cx="4546600" cy="56816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8434" name="Shape 68"/>
          <p:cNvSpPr>
            <a:spLocks noChangeArrowheads="1"/>
          </p:cNvSpPr>
          <p:nvPr/>
        </p:nvSpPr>
        <p:spPr bwMode="auto">
          <a:xfrm>
            <a:off x="80963" y="6161088"/>
            <a:ext cx="9015412" cy="4365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2400">
                <a:solidFill>
                  <a:srgbClr val="000000"/>
                </a:solidFill>
                <a:cs typeface="Arial" charset="0"/>
                <a:sym typeface="Arial" charset="0"/>
              </a:rPr>
              <a:t>Guarda attentamente questa immagine dell’omuncolo sensitivo</a:t>
            </a:r>
          </a:p>
        </p:txBody>
      </p:sp>
      <p:sp>
        <p:nvSpPr>
          <p:cNvPr id="18435" name="Shape 69"/>
          <p:cNvSpPr>
            <a:spLocks noChangeArrowheads="1"/>
          </p:cNvSpPr>
          <p:nvPr/>
        </p:nvSpPr>
        <p:spPr bwMode="auto">
          <a:xfrm>
            <a:off x="7518400" y="577850"/>
            <a:ext cx="863600" cy="358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r>
              <a:rPr lang="it-IT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15 sec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71"/>
          <p:cNvSpPr>
            <a:spLocks noChangeArrowheads="1"/>
          </p:cNvSpPr>
          <p:nvPr/>
        </p:nvSpPr>
        <p:spPr bwMode="auto">
          <a:xfrm>
            <a:off x="80963" y="2503488"/>
            <a:ext cx="9015412" cy="16843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>
                <a:solidFill>
                  <a:srgbClr val="000000"/>
                </a:solidFill>
                <a:cs typeface="Arial" charset="0"/>
                <a:sym typeface="Arial" charset="0"/>
              </a:rPr>
              <a:t>Quale parte del corpo di questo omuncolo è più sensibile?</a:t>
            </a:r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pPr algn="ctr"/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r>
              <a:rPr lang="it-IT">
                <a:solidFill>
                  <a:srgbClr val="000000"/>
                </a:solidFill>
                <a:cs typeface="Arial" charset="0"/>
                <a:sym typeface="Arial" charset="0"/>
              </a:rPr>
              <a:t>				A - labbra</a:t>
            </a:r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r>
              <a:rPr lang="it-IT">
                <a:solidFill>
                  <a:srgbClr val="000000"/>
                </a:solidFill>
                <a:cs typeface="Arial" charset="0"/>
                <a:sym typeface="Arial" charset="0"/>
              </a:rPr>
              <a:t>				B - piede</a:t>
            </a:r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r>
              <a:rPr lang="it-IT">
                <a:solidFill>
                  <a:srgbClr val="000000"/>
                </a:solidFill>
                <a:cs typeface="Arial" charset="0"/>
                <a:sym typeface="Arial" charset="0"/>
              </a:rPr>
              <a:t>				C - occhio</a:t>
            </a:r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r>
              <a:rPr lang="it-IT">
                <a:solidFill>
                  <a:srgbClr val="000000"/>
                </a:solidFill>
                <a:cs typeface="Arial" charset="0"/>
                <a:sym typeface="Arial" charset="0"/>
              </a:rPr>
              <a:t>				D - braccio</a:t>
            </a:r>
          </a:p>
        </p:txBody>
      </p:sp>
      <p:sp>
        <p:nvSpPr>
          <p:cNvPr id="19458" name="Shape 72"/>
          <p:cNvSpPr>
            <a:spLocks noChangeArrowheads="1"/>
          </p:cNvSpPr>
          <p:nvPr/>
        </p:nvSpPr>
        <p:spPr bwMode="auto">
          <a:xfrm>
            <a:off x="7518400" y="577850"/>
            <a:ext cx="863600" cy="358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r>
              <a:rPr lang="it-IT">
                <a:solidFill>
                  <a:srgbClr val="000000"/>
                </a:solidFill>
                <a:latin typeface="Calibri" pitchFamily="34" charset="0"/>
                <a:sym typeface="Calibri" pitchFamily="34" charset="0"/>
              </a:rPr>
              <a:t>15 sec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74"/>
          <p:cNvSpPr>
            <a:spLocks noChangeArrowheads="1"/>
          </p:cNvSpPr>
          <p:nvPr/>
        </p:nvSpPr>
        <p:spPr bwMode="auto">
          <a:xfrm>
            <a:off x="80963" y="2503488"/>
            <a:ext cx="9015412" cy="16843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>
                <a:solidFill>
                  <a:srgbClr val="000000"/>
                </a:solidFill>
                <a:cs typeface="Arial" charset="0"/>
                <a:sym typeface="Arial" charset="0"/>
              </a:rPr>
              <a:t>Quale parte del corpo di questo omuncolo è più sensibile?</a:t>
            </a:r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pPr algn="ctr"/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r>
              <a:rPr lang="it-IT">
                <a:solidFill>
                  <a:srgbClr val="FF0000"/>
                </a:solidFill>
                <a:cs typeface="Arial" charset="0"/>
                <a:sym typeface="Arial" charset="0"/>
              </a:rPr>
              <a:t>				A - labbra</a:t>
            </a:r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r>
              <a:rPr lang="it-IT">
                <a:solidFill>
                  <a:srgbClr val="000000"/>
                </a:solidFill>
                <a:cs typeface="Arial" charset="0"/>
                <a:sym typeface="Arial" charset="0"/>
              </a:rPr>
              <a:t>				B - piede</a:t>
            </a:r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r>
              <a:rPr lang="it-IT">
                <a:solidFill>
                  <a:srgbClr val="000000"/>
                </a:solidFill>
                <a:cs typeface="Arial" charset="0"/>
                <a:sym typeface="Arial" charset="0"/>
              </a:rPr>
              <a:t>				C - occhio</a:t>
            </a:r>
            <a:endParaRPr lang="it-IT">
              <a:solidFill>
                <a:srgbClr val="000000"/>
              </a:solidFill>
              <a:latin typeface="Calibri" pitchFamily="34" charset="0"/>
              <a:sym typeface="Calibri" pitchFamily="34" charset="0"/>
            </a:endParaRPr>
          </a:p>
          <a:p>
            <a:r>
              <a:rPr lang="it-IT">
                <a:solidFill>
                  <a:srgbClr val="000000"/>
                </a:solidFill>
                <a:cs typeface="Arial" charset="0"/>
                <a:sym typeface="Arial" charset="0"/>
              </a:rPr>
              <a:t>				D - braccio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76"/>
          <p:cNvSpPr>
            <a:spLocks noChangeArrowheads="1"/>
          </p:cNvSpPr>
          <p:nvPr/>
        </p:nvSpPr>
        <p:spPr bwMode="auto">
          <a:xfrm>
            <a:off x="58738" y="2876550"/>
            <a:ext cx="9085262" cy="6461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/>
            <a:r>
              <a:rPr lang="it-IT" sz="4000" b="1">
                <a:solidFill>
                  <a:srgbClr val="000000"/>
                </a:solidFill>
                <a:cs typeface="Arial" charset="0"/>
                <a:sym typeface="Arial" charset="0"/>
              </a:rPr>
              <a:t>GIOCO 3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PresentationFormat>On-screen Show (4:3)</PresentationFormat>
  <Paragraphs>137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Helvetica Neue</vt:lpstr>
      <vt:lpstr>Calibri Light</vt:lpstr>
      <vt:lpstr>Calibri</vt:lpstr>
      <vt:lpstr>Helvetica</vt:lpstr>
      <vt:lpstr>Default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Maria Vincenza</cp:lastModifiedBy>
  <cp:revision>1</cp:revision>
  <dcterms:modified xsi:type="dcterms:W3CDTF">2018-03-09T17:14:34Z</dcterms:modified>
</cp:coreProperties>
</file>